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Playfair Display"/>
      <p:regular r:id="rId15"/>
      <p:bold r:id="rId16"/>
      <p:italic r:id="rId17"/>
      <p:boldItalic r:id="rId18"/>
    </p:embeddedFont>
    <p:embeddedFont>
      <p:font typeface="Lato"/>
      <p:regular r:id="rId19"/>
      <p:bold r:id="rId20"/>
      <p:italic r:id="rId21"/>
      <p:boldItalic r:id="rId22"/>
    </p:embeddedFont>
    <p:embeddedFont>
      <p:font typeface="Old Standard TT"/>
      <p:regular r:id="rId23"/>
      <p:bold r:id="rId24"/>
      <p: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22" Type="http://schemas.openxmlformats.org/officeDocument/2006/relationships/font" Target="fonts/Lato-boldItalic.fntdata"/><Relationship Id="rId21" Type="http://schemas.openxmlformats.org/officeDocument/2006/relationships/font" Target="fonts/Lato-italic.fntdata"/><Relationship Id="rId24" Type="http://schemas.openxmlformats.org/officeDocument/2006/relationships/font" Target="fonts/OldStandardTT-bold.fntdata"/><Relationship Id="rId23" Type="http://schemas.openxmlformats.org/officeDocument/2006/relationships/font" Target="fonts/OldStandardTT-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OldStandardTT-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PlayfairDisplay-regular.fntdata"/><Relationship Id="rId14" Type="http://schemas.openxmlformats.org/officeDocument/2006/relationships/slide" Target="slides/slide10.xml"/><Relationship Id="rId17" Type="http://schemas.openxmlformats.org/officeDocument/2006/relationships/font" Target="fonts/PlayfairDisplay-italic.fntdata"/><Relationship Id="rId16" Type="http://schemas.openxmlformats.org/officeDocument/2006/relationships/font" Target="fonts/PlayfairDisplay-bold.fntdata"/><Relationship Id="rId19" Type="http://schemas.openxmlformats.org/officeDocument/2006/relationships/font" Target="fonts/Lato-regular.fntdata"/><Relationship Id="rId18" Type="http://schemas.openxmlformats.org/officeDocument/2006/relationships/font" Target="fonts/PlayfairDisplay-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 name="Shape 11"/>
          <p:cNvSpPr/>
          <p:nvPr/>
        </p:nvSpPr>
        <p:spPr>
          <a:xfrm>
            <a:off x="2992950" y="992700"/>
            <a:ext cx="3158100" cy="3158100"/>
          </a:xfrm>
          <a:prstGeom prst="rect">
            <a:avLst/>
          </a:prstGeom>
          <a:noFill/>
          <a:ln cap="flat" cmpd="sng" w="28575">
            <a:solidFill>
              <a:schemeClr val="lt1"/>
            </a:solidFill>
            <a:prstDash val="solid"/>
            <a:miter lim="8000"/>
            <a:headEnd len="med" w="med" type="none"/>
            <a:tailEnd len="med" w="med"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Shape 12"/>
          <p:cNvSpPr txBox="1"/>
          <p:nvPr>
            <p:ph type="ctrTitle"/>
          </p:nvPr>
        </p:nvSpPr>
        <p:spPr>
          <a:xfrm>
            <a:off x="3096250" y="1627200"/>
            <a:ext cx="2951400" cy="15843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Shape 13"/>
          <p:cNvSpPr txBox="1"/>
          <p:nvPr>
            <p:ph idx="1" type="subTitle"/>
          </p:nvPr>
        </p:nvSpPr>
        <p:spPr>
          <a:xfrm>
            <a:off x="3096363" y="3266930"/>
            <a:ext cx="2951400" cy="701400"/>
          </a:xfrm>
          <a:prstGeom prst="rect">
            <a:avLst/>
          </a:prstGeom>
        </p:spPr>
        <p:txBody>
          <a:bodyPr anchorCtr="0" anchor="b" bIns="91425" lIns="91425" spcFirstLastPara="1" rIns="91425" wrap="square" tIns="91425"/>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Shape 1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0" name="Shape 50"/>
          <p:cNvSpPr txBox="1"/>
          <p:nvPr>
            <p:ph type="title"/>
          </p:nvPr>
        </p:nvSpPr>
        <p:spPr>
          <a:xfrm>
            <a:off x="311700" y="1233100"/>
            <a:ext cx="8520600" cy="1610100"/>
          </a:xfrm>
          <a:prstGeom prst="rect">
            <a:avLst/>
          </a:prstGeom>
        </p:spPr>
        <p:txBody>
          <a:bodyPr anchorCtr="0" anchor="b" bIns="91425" lIns="91425" spcFirstLastPara="1" rIns="91425" wrap="square" tIns="91425"/>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p:txBody>
      </p:sp>
      <p:sp>
        <p:nvSpPr>
          <p:cNvPr id="51" name="Shape 51"/>
          <p:cNvSpPr txBox="1"/>
          <p:nvPr>
            <p:ph idx="1" type="body"/>
          </p:nvPr>
        </p:nvSpPr>
        <p:spPr>
          <a:xfrm>
            <a:off x="311700" y="291945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15" name="Shape 15"/>
        <p:cNvGrpSpPr/>
        <p:nvPr/>
      </p:nvGrpSpPr>
      <p:grpSpPr>
        <a:xfrm>
          <a:off x="0" y="0"/>
          <a:ext cx="0" cy="0"/>
          <a:chOff x="0" y="0"/>
          <a:chExt cx="0" cy="0"/>
        </a:xfrm>
      </p:grpSpPr>
      <p:sp>
        <p:nvSpPr>
          <p:cNvPr id="16" name="Shape 16"/>
          <p:cNvSpPr txBox="1"/>
          <p:nvPr>
            <p:ph type="title"/>
          </p:nvPr>
        </p:nvSpPr>
        <p:spPr>
          <a:xfrm>
            <a:off x="509550" y="1423875"/>
            <a:ext cx="8124900" cy="17982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Shape 1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Shape 20"/>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Shape 2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Shape 2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Shape 3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Shape 33"/>
          <p:cNvSpPr txBox="1"/>
          <p:nvPr>
            <p:ph idx="1" type="body"/>
          </p:nvPr>
        </p:nvSpPr>
        <p:spPr>
          <a:xfrm>
            <a:off x="311700" y="1391378"/>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Shape 3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dk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Shape 3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1" name="Shape 41"/>
          <p:cNvSpPr txBox="1"/>
          <p:nvPr>
            <p:ph type="title"/>
          </p:nvPr>
        </p:nvSpPr>
        <p:spPr>
          <a:xfrm>
            <a:off x="265500" y="1107950"/>
            <a:ext cx="4045200" cy="16836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Shape 42"/>
          <p:cNvSpPr txBox="1"/>
          <p:nvPr>
            <p:ph idx="1" type="subTitle"/>
          </p:nvPr>
        </p:nvSpPr>
        <p:spPr>
          <a:xfrm>
            <a:off x="265500" y="28452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Shape 4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9500" y="423057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7" name="Shape 4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ral">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spcBef>
                <a:spcPts val="0"/>
              </a:spcBef>
              <a:buNone/>
              <a:defRPr sz="1000">
                <a:solidFill>
                  <a:schemeClr val="dk2"/>
                </a:solidFill>
                <a:latin typeface="Lato"/>
                <a:ea typeface="Lato"/>
                <a:cs typeface="Lato"/>
                <a:sym typeface="Lato"/>
              </a:defRPr>
            </a:lvl1pPr>
            <a:lvl2pPr lvl="1" algn="r">
              <a:spcBef>
                <a:spcPts val="0"/>
              </a:spcBef>
              <a:buNone/>
              <a:defRPr sz="1000">
                <a:solidFill>
                  <a:schemeClr val="dk2"/>
                </a:solidFill>
                <a:latin typeface="Lato"/>
                <a:ea typeface="Lato"/>
                <a:cs typeface="Lato"/>
                <a:sym typeface="Lato"/>
              </a:defRPr>
            </a:lvl2pPr>
            <a:lvl3pPr lvl="2" algn="r">
              <a:spcBef>
                <a:spcPts val="0"/>
              </a:spcBef>
              <a:buNone/>
              <a:defRPr sz="1000">
                <a:solidFill>
                  <a:schemeClr val="dk2"/>
                </a:solidFill>
                <a:latin typeface="Lato"/>
                <a:ea typeface="Lato"/>
                <a:cs typeface="Lato"/>
                <a:sym typeface="Lato"/>
              </a:defRPr>
            </a:lvl3pPr>
            <a:lvl4pPr lvl="3" algn="r">
              <a:spcBef>
                <a:spcPts val="0"/>
              </a:spcBef>
              <a:buNone/>
              <a:defRPr sz="1000">
                <a:solidFill>
                  <a:schemeClr val="dk2"/>
                </a:solidFill>
                <a:latin typeface="Lato"/>
                <a:ea typeface="Lato"/>
                <a:cs typeface="Lato"/>
                <a:sym typeface="Lato"/>
              </a:defRPr>
            </a:lvl4pPr>
            <a:lvl5pPr lvl="4" algn="r">
              <a:spcBef>
                <a:spcPts val="0"/>
              </a:spcBef>
              <a:buNone/>
              <a:defRPr sz="1000">
                <a:solidFill>
                  <a:schemeClr val="dk2"/>
                </a:solidFill>
                <a:latin typeface="Lato"/>
                <a:ea typeface="Lato"/>
                <a:cs typeface="Lato"/>
                <a:sym typeface="Lato"/>
              </a:defRPr>
            </a:lvl5pPr>
            <a:lvl6pPr lvl="5" algn="r">
              <a:spcBef>
                <a:spcPts val="0"/>
              </a:spcBef>
              <a:buNone/>
              <a:defRPr sz="1000">
                <a:solidFill>
                  <a:schemeClr val="dk2"/>
                </a:solidFill>
                <a:latin typeface="Lato"/>
                <a:ea typeface="Lato"/>
                <a:cs typeface="Lato"/>
                <a:sym typeface="Lato"/>
              </a:defRPr>
            </a:lvl6pPr>
            <a:lvl7pPr lvl="6" algn="r">
              <a:spcBef>
                <a:spcPts val="0"/>
              </a:spcBef>
              <a:buNone/>
              <a:defRPr sz="1000">
                <a:solidFill>
                  <a:schemeClr val="dk2"/>
                </a:solidFill>
                <a:latin typeface="Lato"/>
                <a:ea typeface="Lato"/>
                <a:cs typeface="Lato"/>
                <a:sym typeface="Lato"/>
              </a:defRPr>
            </a:lvl7pPr>
            <a:lvl8pPr lvl="7" algn="r">
              <a:spcBef>
                <a:spcPts val="0"/>
              </a:spcBef>
              <a:buNone/>
              <a:defRPr sz="1000">
                <a:solidFill>
                  <a:schemeClr val="dk2"/>
                </a:solidFill>
                <a:latin typeface="Lato"/>
                <a:ea typeface="Lato"/>
                <a:cs typeface="Lato"/>
                <a:sym typeface="Lato"/>
              </a:defRPr>
            </a:lvl8pPr>
            <a:lvl9pPr lvl="8" algn="r">
              <a:spcBef>
                <a:spcPts val="0"/>
              </a:spcBef>
              <a:buNone/>
              <a:defRPr sz="1000">
                <a:solidFill>
                  <a:schemeClr val="dk2"/>
                </a:solidFill>
                <a:latin typeface="Lato"/>
                <a:ea typeface="Lato"/>
                <a:cs typeface="Lato"/>
                <a:sym typeface="La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ctrTitle"/>
          </p:nvPr>
        </p:nvSpPr>
        <p:spPr>
          <a:xfrm>
            <a:off x="3096250" y="1627200"/>
            <a:ext cx="2951400" cy="15843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latin typeface="Old Standard TT"/>
                <a:ea typeface="Old Standard TT"/>
                <a:cs typeface="Old Standard TT"/>
                <a:sym typeface="Old Standard TT"/>
              </a:rPr>
              <a:t>Extreme Programming Explained: Embrace Change</a:t>
            </a:r>
            <a:endParaRPr>
              <a:latin typeface="Old Standard TT"/>
              <a:ea typeface="Old Standard TT"/>
              <a:cs typeface="Old Standard TT"/>
              <a:sym typeface="Old Standard TT"/>
            </a:endParaRPr>
          </a:p>
        </p:txBody>
      </p:sp>
      <p:sp>
        <p:nvSpPr>
          <p:cNvPr id="60" name="Shape 60"/>
          <p:cNvSpPr txBox="1"/>
          <p:nvPr>
            <p:ph idx="1" type="subTitle"/>
          </p:nvPr>
        </p:nvSpPr>
        <p:spPr>
          <a:xfrm>
            <a:off x="3096363" y="3266930"/>
            <a:ext cx="2951400" cy="701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t/>
            </a:r>
            <a:endParaRPr i="1">
              <a:latin typeface="Old Standard TT"/>
              <a:ea typeface="Old Standard TT"/>
              <a:cs typeface="Old Standard TT"/>
              <a:sym typeface="Old Standard TT"/>
            </a:endParaRPr>
          </a:p>
          <a:p>
            <a:pPr indent="0" lvl="0" marL="0">
              <a:spcBef>
                <a:spcPts val="0"/>
              </a:spcBef>
              <a:spcAft>
                <a:spcPts val="0"/>
              </a:spcAft>
              <a:buNone/>
            </a:pPr>
            <a:r>
              <a:t/>
            </a:r>
            <a:endParaRPr i="1">
              <a:latin typeface="Old Standard TT"/>
              <a:ea typeface="Old Standard TT"/>
              <a:cs typeface="Old Standard TT"/>
              <a:sym typeface="Old Standard TT"/>
            </a:endParaRPr>
          </a:p>
          <a:p>
            <a:pPr indent="0" lvl="0" marL="0">
              <a:spcBef>
                <a:spcPts val="0"/>
              </a:spcBef>
              <a:spcAft>
                <a:spcPts val="0"/>
              </a:spcAft>
              <a:buNone/>
            </a:pPr>
            <a:r>
              <a:t/>
            </a:r>
            <a:endParaRPr i="1">
              <a:latin typeface="Old Standard TT"/>
              <a:ea typeface="Old Standard TT"/>
              <a:cs typeface="Old Standard TT"/>
              <a:sym typeface="Old Standard TT"/>
            </a:endParaRPr>
          </a:p>
          <a:p>
            <a:pPr indent="0" lvl="0" marL="0">
              <a:spcBef>
                <a:spcPts val="0"/>
              </a:spcBef>
              <a:spcAft>
                <a:spcPts val="0"/>
              </a:spcAft>
              <a:buNone/>
            </a:pPr>
            <a:r>
              <a:rPr i="1" lang="en">
                <a:latin typeface="Old Standard TT"/>
                <a:ea typeface="Old Standard TT"/>
                <a:cs typeface="Old Standard TT"/>
                <a:sym typeface="Old Standard TT"/>
              </a:rPr>
              <a:t>Kasra Madadipouya</a:t>
            </a:r>
            <a:endParaRPr i="1">
              <a:latin typeface="Old Standard TT"/>
              <a:ea typeface="Old Standard TT"/>
              <a:cs typeface="Old Standard TT"/>
              <a:sym typeface="Old Standard T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Shape 121"/>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22" name="Shape 122"/>
          <p:cNvSpPr txBox="1"/>
          <p:nvPr>
            <p:ph idx="1" type="body"/>
          </p:nvPr>
        </p:nvSpPr>
        <p:spPr>
          <a:xfrm>
            <a:off x="311700" y="1141025"/>
            <a:ext cx="8520600" cy="3416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9600">
                <a:solidFill>
                  <a:srgbClr val="000000"/>
                </a:solidFill>
                <a:latin typeface="Old Standard TT"/>
                <a:ea typeface="Old Standard TT"/>
                <a:cs typeface="Old Standard TT"/>
                <a:sym typeface="Old Standard TT"/>
              </a:rPr>
              <a:t>Thank you</a:t>
            </a:r>
            <a:endParaRPr sz="9600">
              <a:solidFill>
                <a:srgbClr val="000000"/>
              </a:solidFill>
              <a:latin typeface="Old Standard TT"/>
              <a:ea typeface="Old Standard TT"/>
              <a:cs typeface="Old Standard TT"/>
              <a:sym typeface="Old Standard TT"/>
            </a:endParaRPr>
          </a:p>
          <a:p>
            <a:pPr indent="0" lvl="0" marL="0" rtl="0">
              <a:lnSpc>
                <a:spcPct val="100000"/>
              </a:lnSpc>
              <a:spcBef>
                <a:spcPts val="1600"/>
              </a:spcBef>
              <a:spcAft>
                <a:spcPts val="0"/>
              </a:spcAft>
              <a:buNone/>
            </a:pPr>
            <a:r>
              <a:t/>
            </a:r>
            <a:endParaRPr sz="1600">
              <a:solidFill>
                <a:srgbClr val="000000"/>
              </a:solidFill>
              <a:latin typeface="Old Standard TT"/>
              <a:ea typeface="Old Standard TT"/>
              <a:cs typeface="Old Standard TT"/>
              <a:sym typeface="Old Standard TT"/>
            </a:endParaRPr>
          </a:p>
          <a:p>
            <a:pPr indent="0" lvl="0" marL="0" rtl="0">
              <a:lnSpc>
                <a:spcPct val="100000"/>
              </a:lnSpc>
              <a:spcBef>
                <a:spcPts val="600"/>
              </a:spcBef>
              <a:spcAft>
                <a:spcPts val="0"/>
              </a:spcAft>
              <a:buNone/>
            </a:pPr>
            <a:r>
              <a:t/>
            </a:r>
            <a:endParaRPr sz="1600">
              <a:solidFill>
                <a:srgbClr val="000000"/>
              </a:solidFill>
              <a:latin typeface="Old Standard TT"/>
              <a:ea typeface="Old Standard TT"/>
              <a:cs typeface="Old Standard TT"/>
              <a:sym typeface="Old Standard TT"/>
            </a:endParaRPr>
          </a:p>
          <a:p>
            <a:pPr indent="0" lvl="0" marL="0" rtl="0">
              <a:lnSpc>
                <a:spcPct val="100000"/>
              </a:lnSpc>
              <a:spcBef>
                <a:spcPts val="600"/>
              </a:spcBef>
              <a:spcAft>
                <a:spcPts val="0"/>
              </a:spcAft>
              <a:buNone/>
            </a:pPr>
            <a:r>
              <a:t/>
            </a:r>
            <a:endParaRPr sz="1600">
              <a:solidFill>
                <a:srgbClr val="000000"/>
              </a:solidFill>
              <a:latin typeface="Old Standard TT"/>
              <a:ea typeface="Old Standard TT"/>
              <a:cs typeface="Old Standard TT"/>
              <a:sym typeface="Old Standard TT"/>
            </a:endParaRPr>
          </a:p>
          <a:p>
            <a:pPr indent="0" lvl="0" marL="0" rtl="0">
              <a:lnSpc>
                <a:spcPct val="100000"/>
              </a:lnSpc>
              <a:spcBef>
                <a:spcPts val="600"/>
              </a:spcBef>
              <a:spcAft>
                <a:spcPts val="0"/>
              </a:spcAft>
              <a:buNone/>
            </a:pPr>
            <a:r>
              <a:rPr lang="en" sz="1600">
                <a:solidFill>
                  <a:srgbClr val="000000"/>
                </a:solidFill>
                <a:latin typeface="Old Standard TT"/>
                <a:ea typeface="Old Standard TT"/>
                <a:cs typeface="Old Standard TT"/>
                <a:sym typeface="Old Standard TT"/>
              </a:rPr>
              <a:t>You can find me at kasra@madadipouya.com</a:t>
            </a:r>
            <a:endParaRPr sz="1200">
              <a:solidFill>
                <a:srgbClr val="000000"/>
              </a:solidFill>
              <a:latin typeface="Old Standard TT"/>
              <a:ea typeface="Old Standard TT"/>
              <a:cs typeface="Old Standard TT"/>
              <a:sym typeface="Old Standard TT"/>
            </a:endParaRPr>
          </a:p>
        </p:txBody>
      </p:sp>
      <p:sp>
        <p:nvSpPr>
          <p:cNvPr id="123" name="Shape 12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solidFill>
                  <a:schemeClr val="dk2"/>
                </a:solidFill>
                <a:latin typeface="Lato"/>
                <a:ea typeface="Lato"/>
                <a:cs typeface="Lato"/>
                <a:sym typeface="Lato"/>
              </a:rPr>
              <a:t>‹#›</a:t>
            </a:fld>
            <a:endParaRPr>
              <a:solidFill>
                <a:schemeClr val="dk2"/>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 sz="3600">
                <a:latin typeface="Old Standard TT"/>
                <a:ea typeface="Old Standard TT"/>
                <a:cs typeface="Old Standard TT"/>
                <a:sym typeface="Old Standard TT"/>
              </a:rPr>
              <a:t>Table of content</a:t>
            </a:r>
            <a:endParaRPr b="1" sz="3600">
              <a:latin typeface="Old Standard TT"/>
              <a:ea typeface="Old Standard TT"/>
              <a:cs typeface="Old Standard TT"/>
              <a:sym typeface="Old Standard TT"/>
            </a:endParaRPr>
          </a:p>
        </p:txBody>
      </p:sp>
      <p:sp>
        <p:nvSpPr>
          <p:cNvPr id="66" name="Shape 6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200000"/>
              </a:lnSpc>
              <a:spcBef>
                <a:spcPts val="0"/>
              </a:spcBef>
              <a:spcAft>
                <a:spcPts val="0"/>
              </a:spcAft>
              <a:buClr>
                <a:srgbClr val="000000"/>
              </a:buClr>
              <a:buSzPts val="1800"/>
              <a:buFont typeface="Old Standard TT"/>
              <a:buAutoNum type="arabicPeriod"/>
            </a:pPr>
            <a:r>
              <a:rPr lang="en">
                <a:solidFill>
                  <a:srgbClr val="000000"/>
                </a:solidFill>
                <a:latin typeface="Old Standard TT"/>
                <a:ea typeface="Old Standard TT"/>
                <a:cs typeface="Old Standard TT"/>
                <a:sym typeface="Old Standard TT"/>
              </a:rPr>
              <a:t>Introduction to XP</a:t>
            </a:r>
            <a:endParaRPr>
              <a:solidFill>
                <a:srgbClr val="000000"/>
              </a:solidFill>
              <a:latin typeface="Old Standard TT"/>
              <a:ea typeface="Old Standard TT"/>
              <a:cs typeface="Old Standard TT"/>
              <a:sym typeface="Old Standard TT"/>
            </a:endParaRPr>
          </a:p>
          <a:p>
            <a:pPr indent="-342900" lvl="0" marL="457200" rtl="0">
              <a:lnSpc>
                <a:spcPct val="200000"/>
              </a:lnSpc>
              <a:spcBef>
                <a:spcPts val="0"/>
              </a:spcBef>
              <a:spcAft>
                <a:spcPts val="0"/>
              </a:spcAft>
              <a:buClr>
                <a:srgbClr val="000000"/>
              </a:buClr>
              <a:buSzPts val="1800"/>
              <a:buFont typeface="Old Standard TT"/>
              <a:buAutoNum type="arabicPeriod"/>
            </a:pPr>
            <a:r>
              <a:rPr lang="en">
                <a:solidFill>
                  <a:srgbClr val="000000"/>
                </a:solidFill>
                <a:latin typeface="Old Standard TT"/>
                <a:ea typeface="Old Standard TT"/>
                <a:cs typeface="Old Standard TT"/>
                <a:sym typeface="Old Standard TT"/>
              </a:rPr>
              <a:t>Core values</a:t>
            </a:r>
            <a:endParaRPr>
              <a:solidFill>
                <a:srgbClr val="000000"/>
              </a:solidFill>
              <a:latin typeface="Old Standard TT"/>
              <a:ea typeface="Old Standard TT"/>
              <a:cs typeface="Old Standard TT"/>
              <a:sym typeface="Old Standard TT"/>
            </a:endParaRPr>
          </a:p>
          <a:p>
            <a:pPr indent="-342900" lvl="0" marL="457200" rtl="0">
              <a:lnSpc>
                <a:spcPct val="200000"/>
              </a:lnSpc>
              <a:spcBef>
                <a:spcPts val="0"/>
              </a:spcBef>
              <a:spcAft>
                <a:spcPts val="0"/>
              </a:spcAft>
              <a:buClr>
                <a:srgbClr val="000000"/>
              </a:buClr>
              <a:buSzPts val="1800"/>
              <a:buFont typeface="Old Standard TT"/>
              <a:buAutoNum type="arabicPeriod"/>
            </a:pPr>
            <a:r>
              <a:rPr lang="en">
                <a:solidFill>
                  <a:srgbClr val="000000"/>
                </a:solidFill>
                <a:latin typeface="Old Standard TT"/>
                <a:ea typeface="Old Standard TT"/>
                <a:cs typeface="Old Standard TT"/>
                <a:sym typeface="Old Standard TT"/>
              </a:rPr>
              <a:t>12 + 1 best practices about XP</a:t>
            </a:r>
            <a:endParaRPr>
              <a:solidFill>
                <a:srgbClr val="000000"/>
              </a:solidFill>
              <a:latin typeface="Old Standard TT"/>
              <a:ea typeface="Old Standard TT"/>
              <a:cs typeface="Old Standard TT"/>
              <a:sym typeface="Old Standard TT"/>
            </a:endParaRPr>
          </a:p>
          <a:p>
            <a:pPr indent="-342900" lvl="0" marL="457200">
              <a:lnSpc>
                <a:spcPct val="200000"/>
              </a:lnSpc>
              <a:spcBef>
                <a:spcPts val="0"/>
              </a:spcBef>
              <a:spcAft>
                <a:spcPts val="0"/>
              </a:spcAft>
              <a:buClr>
                <a:srgbClr val="000000"/>
              </a:buClr>
              <a:buSzPts val="1800"/>
              <a:buFont typeface="Old Standard TT"/>
              <a:buAutoNum type="arabicPeriod"/>
            </a:pPr>
            <a:r>
              <a:rPr lang="en">
                <a:solidFill>
                  <a:srgbClr val="000000"/>
                </a:solidFill>
                <a:latin typeface="Old Standard TT"/>
                <a:ea typeface="Old Standard TT"/>
                <a:cs typeface="Old Standard TT"/>
                <a:sym typeface="Old Standard TT"/>
              </a:rPr>
              <a:t>Benefits &amp; limitations</a:t>
            </a:r>
            <a:endParaRPr>
              <a:solidFill>
                <a:srgbClr val="000000"/>
              </a:solidFill>
              <a:latin typeface="Old Standard TT"/>
              <a:ea typeface="Old Standard TT"/>
              <a:cs typeface="Old Standard TT"/>
              <a:sym typeface="Old Standard TT"/>
            </a:endParaRPr>
          </a:p>
        </p:txBody>
      </p:sp>
      <p:sp>
        <p:nvSpPr>
          <p:cNvPr id="67" name="Shape 6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solidFill>
                  <a:schemeClr val="dk2"/>
                </a:solidFill>
                <a:latin typeface="Lato"/>
                <a:ea typeface="Lato"/>
                <a:cs typeface="Lato"/>
                <a:sym typeface="Lato"/>
              </a:rPr>
              <a:t>‹#›</a:t>
            </a:fld>
            <a:endParaRPr>
              <a:solidFill>
                <a:schemeClr val="dk2"/>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 sz="3600">
                <a:latin typeface="Old Standard TT"/>
                <a:ea typeface="Old Standard TT"/>
                <a:cs typeface="Old Standard TT"/>
                <a:sym typeface="Old Standard TT"/>
              </a:rPr>
              <a:t>Introduction to XP</a:t>
            </a:r>
            <a:endParaRPr b="1" sz="3600">
              <a:latin typeface="Old Standard TT"/>
              <a:ea typeface="Old Standard TT"/>
              <a:cs typeface="Old Standard TT"/>
              <a:sym typeface="Old Standard TT"/>
            </a:endParaRPr>
          </a:p>
        </p:txBody>
      </p:sp>
      <p:sp>
        <p:nvSpPr>
          <p:cNvPr id="73" name="Shape 7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rgbClr val="000000"/>
              </a:buClr>
              <a:buSzPts val="1800"/>
              <a:buFont typeface="Old Standard TT"/>
              <a:buChar char="➔"/>
            </a:pPr>
            <a:r>
              <a:rPr lang="en">
                <a:solidFill>
                  <a:srgbClr val="000000"/>
                </a:solidFill>
                <a:latin typeface="Old Standard TT"/>
                <a:ea typeface="Old Standard TT"/>
                <a:cs typeface="Old Standard TT"/>
                <a:sym typeface="Old Standard TT"/>
              </a:rPr>
              <a:t>XP stands for e</a:t>
            </a:r>
            <a:r>
              <a:rPr b="1" lang="en">
                <a:solidFill>
                  <a:srgbClr val="000000"/>
                </a:solidFill>
                <a:latin typeface="Old Standard TT"/>
                <a:ea typeface="Old Standard TT"/>
                <a:cs typeface="Old Standard TT"/>
                <a:sym typeface="Old Standard TT"/>
              </a:rPr>
              <a:t>X</a:t>
            </a:r>
            <a:r>
              <a:rPr lang="en">
                <a:solidFill>
                  <a:srgbClr val="000000"/>
                </a:solidFill>
                <a:latin typeface="Old Standard TT"/>
                <a:ea typeface="Old Standard TT"/>
                <a:cs typeface="Old Standard TT"/>
                <a:sym typeface="Old Standard TT"/>
              </a:rPr>
              <a:t>treme </a:t>
            </a:r>
            <a:r>
              <a:rPr b="1" lang="en">
                <a:solidFill>
                  <a:srgbClr val="000000"/>
                </a:solidFill>
                <a:latin typeface="Old Standard TT"/>
                <a:ea typeface="Old Standard TT"/>
                <a:cs typeface="Old Standard TT"/>
                <a:sym typeface="Old Standard TT"/>
              </a:rPr>
              <a:t>P</a:t>
            </a:r>
            <a:r>
              <a:rPr lang="en">
                <a:solidFill>
                  <a:srgbClr val="000000"/>
                </a:solidFill>
                <a:latin typeface="Old Standard TT"/>
                <a:ea typeface="Old Standard TT"/>
                <a:cs typeface="Old Standard TT"/>
                <a:sym typeface="Old Standard TT"/>
              </a:rPr>
              <a:t>rogramming, is</a:t>
            </a:r>
            <a:endParaRPr>
              <a:solidFill>
                <a:srgbClr val="000000"/>
              </a:solidFill>
              <a:latin typeface="Old Standard TT"/>
              <a:ea typeface="Old Standard TT"/>
              <a:cs typeface="Old Standard TT"/>
              <a:sym typeface="Old Standard TT"/>
            </a:endParaRPr>
          </a:p>
          <a:p>
            <a:pPr indent="-317500" lvl="1" marL="914400" rtl="0">
              <a:lnSpc>
                <a:spcPct val="115000"/>
              </a:lnSpc>
              <a:spcBef>
                <a:spcPts val="0"/>
              </a:spcBef>
              <a:spcAft>
                <a:spcPts val="0"/>
              </a:spcAft>
              <a:buClr>
                <a:srgbClr val="000000"/>
              </a:buClr>
              <a:buSzPts val="1400"/>
              <a:buFont typeface="Old Standard TT"/>
              <a:buChar char="◆"/>
            </a:pPr>
            <a:r>
              <a:rPr lang="en">
                <a:solidFill>
                  <a:srgbClr val="000000"/>
                </a:solidFill>
                <a:latin typeface="Old Standard TT"/>
                <a:ea typeface="Old Standard TT"/>
                <a:cs typeface="Old Standard TT"/>
                <a:sym typeface="Old Standard TT"/>
              </a:rPr>
              <a:t>C</a:t>
            </a:r>
            <a:r>
              <a:rPr lang="en">
                <a:solidFill>
                  <a:srgbClr val="000000"/>
                </a:solidFill>
                <a:latin typeface="Old Standard TT"/>
                <a:ea typeface="Old Standard TT"/>
                <a:cs typeface="Old Standard TT"/>
                <a:sym typeface="Old Standard TT"/>
              </a:rPr>
              <a:t>reated by </a:t>
            </a:r>
            <a:r>
              <a:rPr i="1" lang="en">
                <a:solidFill>
                  <a:srgbClr val="000000"/>
                </a:solidFill>
                <a:latin typeface="Old Standard TT"/>
                <a:ea typeface="Old Standard TT"/>
                <a:cs typeface="Old Standard TT"/>
                <a:sym typeface="Old Standard TT"/>
              </a:rPr>
              <a:t>Kent Beck</a:t>
            </a:r>
            <a:r>
              <a:rPr lang="en">
                <a:solidFill>
                  <a:srgbClr val="000000"/>
                </a:solidFill>
                <a:latin typeface="Old Standard TT"/>
                <a:ea typeface="Old Standard TT"/>
                <a:cs typeface="Old Standard TT"/>
                <a:sym typeface="Old Standard TT"/>
              </a:rPr>
              <a:t> during his work on the Chrysler Comprehensive Compensation System (C3) payroll project (1996-1999).</a:t>
            </a:r>
            <a:endParaRPr>
              <a:solidFill>
                <a:srgbClr val="000000"/>
              </a:solidFill>
              <a:latin typeface="Old Standard TT"/>
              <a:ea typeface="Old Standard TT"/>
              <a:cs typeface="Old Standard TT"/>
              <a:sym typeface="Old Standard TT"/>
            </a:endParaRPr>
          </a:p>
          <a:p>
            <a:pPr indent="-317500" lvl="1" marL="914400" rtl="0">
              <a:lnSpc>
                <a:spcPct val="115000"/>
              </a:lnSpc>
              <a:spcBef>
                <a:spcPts val="0"/>
              </a:spcBef>
              <a:spcAft>
                <a:spcPts val="0"/>
              </a:spcAft>
              <a:buClr>
                <a:srgbClr val="000000"/>
              </a:buClr>
              <a:buSzPts val="1400"/>
              <a:buFont typeface="Old Standard TT"/>
              <a:buChar char="◆"/>
            </a:pPr>
            <a:r>
              <a:rPr lang="en">
                <a:solidFill>
                  <a:srgbClr val="000000"/>
                </a:solidFill>
                <a:latin typeface="Old Standard TT"/>
                <a:ea typeface="Old Standard TT"/>
                <a:cs typeface="Old Standard TT"/>
                <a:sym typeface="Old Standard TT"/>
              </a:rPr>
              <a:t>A set of principles and practices for rapid development of software.</a:t>
            </a:r>
            <a:endParaRPr>
              <a:solidFill>
                <a:srgbClr val="000000"/>
              </a:solidFill>
              <a:latin typeface="Old Standard TT"/>
              <a:ea typeface="Old Standard TT"/>
              <a:cs typeface="Old Standard TT"/>
              <a:sym typeface="Old Standard TT"/>
            </a:endParaRPr>
          </a:p>
          <a:p>
            <a:pPr indent="-317500" lvl="1" marL="914400" rtl="0">
              <a:lnSpc>
                <a:spcPct val="115000"/>
              </a:lnSpc>
              <a:spcBef>
                <a:spcPts val="0"/>
              </a:spcBef>
              <a:spcAft>
                <a:spcPts val="0"/>
              </a:spcAft>
              <a:buClr>
                <a:srgbClr val="000000"/>
              </a:buClr>
              <a:buSzPts val="1400"/>
              <a:buFont typeface="Old Standard TT"/>
              <a:buChar char="◆"/>
            </a:pPr>
            <a:r>
              <a:rPr lang="en">
                <a:solidFill>
                  <a:srgbClr val="000000"/>
                </a:solidFill>
                <a:latin typeface="Old Standard TT"/>
                <a:ea typeface="Old Standard TT"/>
                <a:cs typeface="Old Standard TT"/>
                <a:sym typeface="Old Standard TT"/>
              </a:rPr>
              <a:t>An Agile Development Methodology with the focus on collaborative &amp; iterative development.</a:t>
            </a:r>
            <a:endParaRPr>
              <a:solidFill>
                <a:srgbClr val="000000"/>
              </a:solidFill>
              <a:latin typeface="Old Standard TT"/>
              <a:ea typeface="Old Standard TT"/>
              <a:cs typeface="Old Standard TT"/>
              <a:sym typeface="Old Standard TT"/>
            </a:endParaRPr>
          </a:p>
          <a:p>
            <a:pPr indent="-342900" lvl="0" marL="457200" rtl="0">
              <a:lnSpc>
                <a:spcPct val="115000"/>
              </a:lnSpc>
              <a:spcBef>
                <a:spcPts val="0"/>
              </a:spcBef>
              <a:spcAft>
                <a:spcPts val="0"/>
              </a:spcAft>
              <a:buClr>
                <a:srgbClr val="000000"/>
              </a:buClr>
              <a:buSzPts val="1800"/>
              <a:buFont typeface="Old Standard TT"/>
              <a:buChar char="➔"/>
            </a:pPr>
            <a:r>
              <a:rPr lang="en">
                <a:solidFill>
                  <a:srgbClr val="000000"/>
                </a:solidFill>
                <a:latin typeface="Old Standard TT"/>
                <a:ea typeface="Old Standard TT"/>
                <a:cs typeface="Old Standard TT"/>
                <a:sym typeface="Old Standard TT"/>
              </a:rPr>
              <a:t>Why is it called “Extreme Programming”?</a:t>
            </a:r>
            <a:endParaRPr>
              <a:solidFill>
                <a:srgbClr val="000000"/>
              </a:solidFill>
              <a:latin typeface="Old Standard TT"/>
              <a:ea typeface="Old Standard TT"/>
              <a:cs typeface="Old Standard TT"/>
              <a:sym typeface="Old Standard TT"/>
            </a:endParaRPr>
          </a:p>
          <a:p>
            <a:pPr indent="-317500" lvl="1" marL="914400" rtl="0">
              <a:lnSpc>
                <a:spcPct val="115000"/>
              </a:lnSpc>
              <a:spcBef>
                <a:spcPts val="0"/>
              </a:spcBef>
              <a:spcAft>
                <a:spcPts val="0"/>
              </a:spcAft>
              <a:buClr>
                <a:srgbClr val="000000"/>
              </a:buClr>
              <a:buSzPts val="1400"/>
              <a:buFont typeface="Old Standard TT"/>
              <a:buChar char="◆"/>
            </a:pPr>
            <a:r>
              <a:rPr lang="en">
                <a:solidFill>
                  <a:srgbClr val="000000"/>
                </a:solidFill>
                <a:latin typeface="Old Standard TT"/>
                <a:ea typeface="Old Standard TT"/>
                <a:cs typeface="Old Standard TT"/>
                <a:sym typeface="Old Standard TT"/>
              </a:rPr>
              <a:t>Named because it takes 12 well-known software “best practices” to their logical extremes.</a:t>
            </a:r>
            <a:endParaRPr>
              <a:solidFill>
                <a:srgbClr val="000000"/>
              </a:solidFill>
              <a:latin typeface="Old Standard TT"/>
              <a:ea typeface="Old Standard TT"/>
              <a:cs typeface="Old Standard TT"/>
              <a:sym typeface="Old Standard TT"/>
            </a:endParaRPr>
          </a:p>
          <a:p>
            <a:pPr indent="0" lvl="0" marL="0" rtl="0">
              <a:lnSpc>
                <a:spcPct val="115000"/>
              </a:lnSpc>
              <a:spcBef>
                <a:spcPts val="1600"/>
              </a:spcBef>
              <a:spcAft>
                <a:spcPts val="1600"/>
              </a:spcAft>
              <a:buNone/>
            </a:pPr>
            <a:r>
              <a:t/>
            </a:r>
            <a:endParaRPr>
              <a:solidFill>
                <a:srgbClr val="000000"/>
              </a:solidFill>
              <a:latin typeface="Old Standard TT"/>
              <a:ea typeface="Old Standard TT"/>
              <a:cs typeface="Old Standard TT"/>
              <a:sym typeface="Old Standard TT"/>
            </a:endParaRPr>
          </a:p>
        </p:txBody>
      </p:sp>
      <p:sp>
        <p:nvSpPr>
          <p:cNvPr id="74" name="Shape 7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solidFill>
                  <a:schemeClr val="dk2"/>
                </a:solidFill>
                <a:latin typeface="Lato"/>
                <a:ea typeface="Lato"/>
                <a:cs typeface="Lato"/>
                <a:sym typeface="Lato"/>
              </a:rPr>
              <a:t>‹#›</a:t>
            </a:fld>
            <a:endParaRPr>
              <a:solidFill>
                <a:schemeClr val="dk2"/>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 sz="3600">
                <a:latin typeface="Old Standard TT"/>
                <a:ea typeface="Old Standard TT"/>
                <a:cs typeface="Old Standard TT"/>
                <a:sym typeface="Old Standard TT"/>
              </a:rPr>
              <a:t>XP core values</a:t>
            </a:r>
            <a:endParaRPr b="1" sz="3600">
              <a:latin typeface="Old Standard TT"/>
              <a:ea typeface="Old Standard TT"/>
              <a:cs typeface="Old Standard TT"/>
              <a:sym typeface="Old Standard TT"/>
            </a:endParaRPr>
          </a:p>
        </p:txBody>
      </p:sp>
      <p:sp>
        <p:nvSpPr>
          <p:cNvPr id="80" name="Shape 8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rgbClr val="000000"/>
              </a:buClr>
              <a:buSzPts val="1800"/>
              <a:buFont typeface="Old Standard TT"/>
              <a:buAutoNum type="arabicPeriod"/>
            </a:pPr>
            <a:r>
              <a:rPr b="1" i="1" lang="en">
                <a:solidFill>
                  <a:srgbClr val="000000"/>
                </a:solidFill>
                <a:latin typeface="Old Standard TT"/>
                <a:ea typeface="Old Standard TT"/>
                <a:cs typeface="Old Standard TT"/>
                <a:sym typeface="Old Standard TT"/>
              </a:rPr>
              <a:t>Communication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Team members work face-to-face and each member is involved in all aspects of development. Developers, Managers, Customers should communicate.</a:t>
            </a:r>
            <a:endParaRPr sz="1400">
              <a:solidFill>
                <a:srgbClr val="000000"/>
              </a:solidFill>
              <a:latin typeface="Old Standard TT"/>
              <a:ea typeface="Old Standard TT"/>
              <a:cs typeface="Old Standard TT"/>
              <a:sym typeface="Old Standard TT"/>
            </a:endParaRPr>
          </a:p>
          <a:p>
            <a:pPr indent="-342900" lvl="0" marL="457200" rtl="0">
              <a:lnSpc>
                <a:spcPct val="115000"/>
              </a:lnSpc>
              <a:spcBef>
                <a:spcPts val="0"/>
              </a:spcBef>
              <a:spcAft>
                <a:spcPts val="0"/>
              </a:spcAft>
              <a:buClr>
                <a:srgbClr val="000000"/>
              </a:buClr>
              <a:buSzPts val="1800"/>
              <a:buFont typeface="Old Standard TT"/>
              <a:buAutoNum type="arabicPeriod"/>
            </a:pPr>
            <a:r>
              <a:rPr b="1" i="1" lang="en">
                <a:solidFill>
                  <a:srgbClr val="000000"/>
                </a:solidFill>
                <a:latin typeface="Old Standard TT"/>
                <a:ea typeface="Old Standard TT"/>
                <a:cs typeface="Old Standard TT"/>
                <a:sym typeface="Old Standard TT"/>
              </a:rPr>
              <a:t>Simplicity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Better do a simple thing today and pay a little more to change it tomorrow. Forget about “You’re gonna need it later” mindset. </a:t>
            </a:r>
            <a:endParaRPr sz="1400">
              <a:solidFill>
                <a:srgbClr val="000000"/>
              </a:solidFill>
              <a:latin typeface="Old Standard TT"/>
              <a:ea typeface="Old Standard TT"/>
              <a:cs typeface="Old Standard TT"/>
              <a:sym typeface="Old Standard TT"/>
            </a:endParaRPr>
          </a:p>
          <a:p>
            <a:pPr indent="-342900" lvl="0" marL="457200" rtl="0">
              <a:lnSpc>
                <a:spcPct val="115000"/>
              </a:lnSpc>
              <a:spcBef>
                <a:spcPts val="0"/>
              </a:spcBef>
              <a:spcAft>
                <a:spcPts val="0"/>
              </a:spcAft>
              <a:buClr>
                <a:srgbClr val="000000"/>
              </a:buClr>
              <a:buSzPts val="1800"/>
              <a:buFont typeface="Old Standard TT"/>
              <a:buAutoNum type="arabicPeriod"/>
            </a:pPr>
            <a:r>
              <a:rPr b="1" i="1" lang="en">
                <a:solidFill>
                  <a:srgbClr val="000000"/>
                </a:solidFill>
                <a:latin typeface="Old Standard TT"/>
                <a:ea typeface="Old Standard TT"/>
                <a:cs typeface="Old Standard TT"/>
                <a:sym typeface="Old Standard TT"/>
              </a:rPr>
              <a:t>Feedback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Software is demonstrated early (Programmers immediately estimate time, customers &amp; testers write functional tests) with frequent iteration (~ every 2 weeks).</a:t>
            </a:r>
            <a:endParaRPr sz="1400">
              <a:solidFill>
                <a:srgbClr val="000000"/>
              </a:solidFill>
              <a:latin typeface="Old Standard TT"/>
              <a:ea typeface="Old Standard TT"/>
              <a:cs typeface="Old Standard TT"/>
              <a:sym typeface="Old Standard TT"/>
            </a:endParaRPr>
          </a:p>
          <a:p>
            <a:pPr indent="-342900" lvl="0" marL="457200" rtl="0">
              <a:lnSpc>
                <a:spcPct val="115000"/>
              </a:lnSpc>
              <a:spcBef>
                <a:spcPts val="0"/>
              </a:spcBef>
              <a:spcAft>
                <a:spcPts val="0"/>
              </a:spcAft>
              <a:buClr>
                <a:srgbClr val="000000"/>
              </a:buClr>
              <a:buSzPts val="1800"/>
              <a:buFont typeface="Old Standard TT"/>
              <a:buAutoNum type="arabicPeriod"/>
            </a:pPr>
            <a:r>
              <a:rPr b="1" i="1" lang="en">
                <a:solidFill>
                  <a:srgbClr val="000000"/>
                </a:solidFill>
                <a:latin typeface="Old Standard TT"/>
                <a:ea typeface="Old Standard TT"/>
                <a:cs typeface="Old Standard TT"/>
                <a:sym typeface="Old Standard TT"/>
              </a:rPr>
              <a:t>Courage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Throw parts of the code not required, start again, refactor, improve the code.</a:t>
            </a:r>
            <a:endParaRPr sz="1400">
              <a:solidFill>
                <a:srgbClr val="000000"/>
              </a:solidFill>
              <a:latin typeface="Old Standard TT"/>
              <a:ea typeface="Old Standard TT"/>
              <a:cs typeface="Old Standard TT"/>
              <a:sym typeface="Old Standard TT"/>
            </a:endParaRPr>
          </a:p>
          <a:p>
            <a:pPr indent="-342900" lvl="0" marL="457200" rtl="0">
              <a:lnSpc>
                <a:spcPct val="115000"/>
              </a:lnSpc>
              <a:spcBef>
                <a:spcPts val="0"/>
              </a:spcBef>
              <a:spcAft>
                <a:spcPts val="0"/>
              </a:spcAft>
              <a:buClr>
                <a:srgbClr val="000000"/>
              </a:buClr>
              <a:buSzPts val="1800"/>
              <a:buFont typeface="Old Standard TT"/>
              <a:buAutoNum type="arabicPeriod"/>
            </a:pPr>
            <a:r>
              <a:rPr b="1" i="1" lang="en">
                <a:solidFill>
                  <a:srgbClr val="000000"/>
                </a:solidFill>
                <a:latin typeface="Old Standard TT"/>
                <a:ea typeface="Old Standard TT"/>
                <a:cs typeface="Old Standard TT"/>
                <a:sym typeface="Old Standard TT"/>
              </a:rPr>
              <a:t>Respect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Team members respect each other as developers, and everyone works to contribute value. Developers respect the expertise of the customer, and management respects the developers’ knowledge and responsibility over their work.</a:t>
            </a:r>
            <a:endParaRPr sz="1400">
              <a:solidFill>
                <a:srgbClr val="000000"/>
              </a:solidFill>
              <a:latin typeface="Old Standard TT"/>
              <a:ea typeface="Old Standard TT"/>
              <a:cs typeface="Old Standard TT"/>
              <a:sym typeface="Old Standard TT"/>
            </a:endParaRPr>
          </a:p>
        </p:txBody>
      </p:sp>
      <p:sp>
        <p:nvSpPr>
          <p:cNvPr id="81" name="Shape 8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solidFill>
                  <a:schemeClr val="dk2"/>
                </a:solidFill>
                <a:latin typeface="Lato"/>
                <a:ea typeface="Lato"/>
                <a:cs typeface="Lato"/>
                <a:sym typeface="Lato"/>
              </a:rPr>
              <a:t>‹#›</a:t>
            </a:fld>
            <a:endParaRPr>
              <a:solidFill>
                <a:schemeClr val="dk2"/>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 sz="3600">
                <a:latin typeface="Old Standard TT"/>
                <a:ea typeface="Old Standard TT"/>
                <a:cs typeface="Old Standard TT"/>
                <a:sym typeface="Old Standard TT"/>
              </a:rPr>
              <a:t>13 best practices about XP (1-4)</a:t>
            </a:r>
            <a:endParaRPr b="1" sz="3600">
              <a:latin typeface="Old Standard TT"/>
              <a:ea typeface="Old Standard TT"/>
              <a:cs typeface="Old Standard TT"/>
              <a:sym typeface="Old Standard TT"/>
            </a:endParaRPr>
          </a:p>
        </p:txBody>
      </p:sp>
      <p:sp>
        <p:nvSpPr>
          <p:cNvPr id="87" name="Shape 8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rgbClr val="000000"/>
              </a:buClr>
              <a:buSzPts val="1800"/>
              <a:buFont typeface="Old Standard TT"/>
              <a:buAutoNum type="arabicPeriod"/>
            </a:pPr>
            <a:r>
              <a:rPr b="1" i="1" lang="en">
                <a:solidFill>
                  <a:srgbClr val="000000"/>
                </a:solidFill>
                <a:latin typeface="Old Standard TT"/>
                <a:ea typeface="Old Standard TT"/>
                <a:cs typeface="Old Standard TT"/>
                <a:sym typeface="Old Standard TT"/>
              </a:rPr>
              <a:t>Planning Game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Customers decide on scope and timing of releases according to programmers estimates. Programmers </a:t>
            </a:r>
            <a:r>
              <a:rPr b="1" i="1" lang="en" sz="1400">
                <a:solidFill>
                  <a:srgbClr val="000000"/>
                </a:solidFill>
                <a:latin typeface="Old Standard TT"/>
                <a:ea typeface="Old Standard TT"/>
                <a:cs typeface="Old Standard TT"/>
                <a:sym typeface="Old Standard TT"/>
              </a:rPr>
              <a:t>Only</a:t>
            </a:r>
            <a:r>
              <a:rPr i="1" lang="en" sz="1400">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implements demanded functionalities.</a:t>
            </a:r>
            <a:r>
              <a:rPr b="1" lang="en" sz="1400">
                <a:solidFill>
                  <a:srgbClr val="000000"/>
                </a:solidFill>
                <a:latin typeface="Old Standard TT"/>
                <a:ea typeface="Old Standard TT"/>
                <a:cs typeface="Old Standard TT"/>
                <a:sym typeface="Old Standard TT"/>
              </a:rPr>
              <a:t> </a:t>
            </a:r>
            <a:endParaRPr b="1" sz="1400">
              <a:solidFill>
                <a:srgbClr val="000000"/>
              </a:solidFill>
              <a:latin typeface="Old Standard TT"/>
              <a:ea typeface="Old Standard TT"/>
              <a:cs typeface="Old Standard TT"/>
              <a:sym typeface="Old Standard TT"/>
            </a:endParaRPr>
          </a:p>
          <a:p>
            <a:pPr indent="-342900" lvl="0" marL="457200" rtl="0">
              <a:lnSpc>
                <a:spcPct val="115000"/>
              </a:lnSpc>
              <a:spcBef>
                <a:spcPts val="0"/>
              </a:spcBef>
              <a:spcAft>
                <a:spcPts val="0"/>
              </a:spcAft>
              <a:buClr>
                <a:srgbClr val="000000"/>
              </a:buClr>
              <a:buSzPts val="1800"/>
              <a:buFont typeface="Old Standard TT"/>
              <a:buAutoNum type="arabicPeriod"/>
            </a:pPr>
            <a:r>
              <a:rPr b="1" i="1" lang="en">
                <a:solidFill>
                  <a:srgbClr val="000000"/>
                </a:solidFill>
                <a:latin typeface="Old Standard TT"/>
                <a:ea typeface="Old Standard TT"/>
                <a:cs typeface="Old Standard TT"/>
                <a:sym typeface="Old Standard TT"/>
              </a:rPr>
              <a:t>Small Releases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New product should be put into production in a few months, before completion of the program. New releases are made often—anywhere from </a:t>
            </a:r>
            <a:r>
              <a:rPr b="1" i="1" lang="en" sz="1400">
                <a:solidFill>
                  <a:srgbClr val="000000"/>
                </a:solidFill>
                <a:latin typeface="Old Standard TT"/>
                <a:ea typeface="Old Standard TT"/>
                <a:cs typeface="Old Standard TT"/>
                <a:sym typeface="Old Standard TT"/>
              </a:rPr>
              <a:t>daily</a:t>
            </a:r>
            <a:r>
              <a:rPr lang="en" sz="1400">
                <a:solidFill>
                  <a:srgbClr val="000000"/>
                </a:solidFill>
                <a:latin typeface="Old Standard TT"/>
                <a:ea typeface="Old Standard TT"/>
                <a:cs typeface="Old Standard TT"/>
                <a:sym typeface="Old Standard TT"/>
              </a:rPr>
              <a:t> to </a:t>
            </a:r>
            <a:r>
              <a:rPr b="1" i="1" lang="en" sz="1400">
                <a:solidFill>
                  <a:srgbClr val="000000"/>
                </a:solidFill>
                <a:latin typeface="Old Standard TT"/>
                <a:ea typeface="Old Standard TT"/>
                <a:cs typeface="Old Standard TT"/>
                <a:sym typeface="Old Standard TT"/>
              </a:rPr>
              <a:t>monthly</a:t>
            </a:r>
            <a:r>
              <a:rPr lang="en" sz="1400">
                <a:solidFill>
                  <a:srgbClr val="000000"/>
                </a:solidFill>
                <a:latin typeface="Old Standard TT"/>
                <a:ea typeface="Old Standard TT"/>
                <a:cs typeface="Old Standard TT"/>
                <a:sym typeface="Old Standard TT"/>
              </a:rPr>
              <a:t>.</a:t>
            </a:r>
            <a:endParaRPr sz="1400">
              <a:solidFill>
                <a:srgbClr val="000000"/>
              </a:solidFill>
              <a:latin typeface="Old Standard TT"/>
              <a:ea typeface="Old Standard TT"/>
              <a:cs typeface="Old Standard TT"/>
              <a:sym typeface="Old Standard TT"/>
            </a:endParaRPr>
          </a:p>
          <a:p>
            <a:pPr indent="-342900" lvl="0" marL="457200" rtl="0">
              <a:lnSpc>
                <a:spcPct val="115000"/>
              </a:lnSpc>
              <a:spcBef>
                <a:spcPts val="0"/>
              </a:spcBef>
              <a:spcAft>
                <a:spcPts val="0"/>
              </a:spcAft>
              <a:buClr>
                <a:srgbClr val="000000"/>
              </a:buClr>
              <a:buSzPts val="1800"/>
              <a:buFont typeface="Old Standard TT"/>
              <a:buAutoNum type="arabicPeriod"/>
            </a:pPr>
            <a:r>
              <a:rPr b="1" i="1" lang="en">
                <a:solidFill>
                  <a:srgbClr val="000000"/>
                </a:solidFill>
                <a:latin typeface="Old Standard TT"/>
                <a:ea typeface="Old Standard TT"/>
                <a:cs typeface="Old Standard TT"/>
                <a:sym typeface="Old Standard TT"/>
              </a:rPr>
              <a:t>Metaphor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The shape of the system is defined by a metaphor or set of metaphors shared between the customer and programmers.</a:t>
            </a:r>
            <a:endParaRPr sz="1400">
              <a:solidFill>
                <a:srgbClr val="000000"/>
              </a:solidFill>
              <a:latin typeface="Old Standard TT"/>
              <a:ea typeface="Old Standard TT"/>
              <a:cs typeface="Old Standard TT"/>
              <a:sym typeface="Old Standard TT"/>
            </a:endParaRPr>
          </a:p>
          <a:p>
            <a:pPr indent="-342900" lvl="0" marL="457200" rtl="0">
              <a:lnSpc>
                <a:spcPct val="115000"/>
              </a:lnSpc>
              <a:spcBef>
                <a:spcPts val="0"/>
              </a:spcBef>
              <a:spcAft>
                <a:spcPts val="0"/>
              </a:spcAft>
              <a:buClr>
                <a:srgbClr val="000000"/>
              </a:buClr>
              <a:buSzPts val="1800"/>
              <a:buFont typeface="Old Standard TT"/>
              <a:buAutoNum type="arabicPeriod"/>
            </a:pPr>
            <a:r>
              <a:rPr b="1" i="1" lang="en">
                <a:solidFill>
                  <a:srgbClr val="000000"/>
                </a:solidFill>
                <a:latin typeface="Old Standard TT"/>
                <a:ea typeface="Old Standard TT"/>
                <a:cs typeface="Old Standard TT"/>
                <a:sym typeface="Old Standard TT"/>
              </a:rPr>
              <a:t>Simple Design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At every moment, the design runs all the tests, communicates everything the programmers want to communicate, contains no duplicate code, and has the fewest possible classes and methods. This rule can be summarized as, “Say everything once and only once.”</a:t>
            </a:r>
            <a:endParaRPr sz="1400">
              <a:solidFill>
                <a:srgbClr val="000000"/>
              </a:solidFill>
              <a:latin typeface="Old Standard TT"/>
              <a:ea typeface="Old Standard TT"/>
              <a:cs typeface="Old Standard TT"/>
              <a:sym typeface="Old Standard TT"/>
            </a:endParaRPr>
          </a:p>
        </p:txBody>
      </p:sp>
      <p:sp>
        <p:nvSpPr>
          <p:cNvPr id="88" name="Shape 8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solidFill>
                  <a:schemeClr val="dk2"/>
                </a:solidFill>
                <a:latin typeface="Lato"/>
                <a:ea typeface="Lato"/>
                <a:cs typeface="Lato"/>
                <a:sym typeface="Lato"/>
              </a:rPr>
              <a:t>‹#›</a:t>
            </a:fld>
            <a:endParaRPr>
              <a:solidFill>
                <a:schemeClr val="dk2"/>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 sz="3600">
                <a:latin typeface="Old Standard TT"/>
                <a:ea typeface="Old Standard TT"/>
                <a:cs typeface="Old Standard TT"/>
                <a:sym typeface="Old Standard TT"/>
              </a:rPr>
              <a:t>13 best practices about XP (5-8)</a:t>
            </a:r>
            <a:endParaRPr b="1" sz="3600">
              <a:latin typeface="Old Standard TT"/>
              <a:ea typeface="Old Standard TT"/>
              <a:cs typeface="Old Standard TT"/>
              <a:sym typeface="Old Standard TT"/>
            </a:endParaRPr>
          </a:p>
          <a:p>
            <a:pPr indent="0" lvl="0" marL="0">
              <a:spcBef>
                <a:spcPts val="0"/>
              </a:spcBef>
              <a:spcAft>
                <a:spcPts val="0"/>
              </a:spcAft>
              <a:buNone/>
            </a:pPr>
            <a:r>
              <a:t/>
            </a:r>
            <a:endParaRPr/>
          </a:p>
        </p:txBody>
      </p:sp>
      <p:sp>
        <p:nvSpPr>
          <p:cNvPr id="94" name="Shape 9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rgbClr val="000000"/>
              </a:buClr>
              <a:buSzPts val="1800"/>
              <a:buFont typeface="Old Standard TT"/>
              <a:buAutoNum type="arabicPeriod" startAt="5"/>
            </a:pPr>
            <a:r>
              <a:rPr b="1" i="1" lang="en">
                <a:solidFill>
                  <a:srgbClr val="000000"/>
                </a:solidFill>
                <a:latin typeface="Old Standard TT"/>
                <a:ea typeface="Old Standard TT"/>
                <a:cs typeface="Old Standard TT"/>
                <a:sym typeface="Old Standard TT"/>
              </a:rPr>
              <a:t>Tests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Programmers write unit tests minute by minute, customers write functional test. These tests are collected and they must all run correctly.</a:t>
            </a:r>
            <a:endParaRPr sz="1400">
              <a:solidFill>
                <a:srgbClr val="000000"/>
              </a:solidFill>
              <a:latin typeface="Old Standard TT"/>
              <a:ea typeface="Old Standard TT"/>
              <a:cs typeface="Old Standard TT"/>
              <a:sym typeface="Old Standard TT"/>
            </a:endParaRPr>
          </a:p>
          <a:p>
            <a:pPr indent="-342900" lvl="0" marL="457200" rtl="0">
              <a:lnSpc>
                <a:spcPct val="115000"/>
              </a:lnSpc>
              <a:spcBef>
                <a:spcPts val="0"/>
              </a:spcBef>
              <a:spcAft>
                <a:spcPts val="0"/>
              </a:spcAft>
              <a:buClr>
                <a:srgbClr val="000000"/>
              </a:buClr>
              <a:buSzPts val="1800"/>
              <a:buFont typeface="Old Standard TT"/>
              <a:buAutoNum type="arabicPeriod" startAt="5"/>
            </a:pPr>
            <a:r>
              <a:rPr b="1" i="1" lang="en">
                <a:solidFill>
                  <a:srgbClr val="000000"/>
                </a:solidFill>
                <a:latin typeface="Old Standard TT"/>
                <a:ea typeface="Old Standard TT"/>
                <a:cs typeface="Old Standard TT"/>
                <a:sym typeface="Old Standard TT"/>
              </a:rPr>
              <a:t>Refactoring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The design of the system is evolved through transformations of the existing design that keep all the tests running.</a:t>
            </a:r>
            <a:endParaRPr sz="1400">
              <a:solidFill>
                <a:srgbClr val="000000"/>
              </a:solidFill>
              <a:latin typeface="Old Standard TT"/>
              <a:ea typeface="Old Standard TT"/>
              <a:cs typeface="Old Standard TT"/>
              <a:sym typeface="Old Standard TT"/>
            </a:endParaRPr>
          </a:p>
          <a:p>
            <a:pPr indent="-342900" lvl="0" marL="457200" rtl="0">
              <a:lnSpc>
                <a:spcPct val="115000"/>
              </a:lnSpc>
              <a:spcBef>
                <a:spcPts val="0"/>
              </a:spcBef>
              <a:spcAft>
                <a:spcPts val="0"/>
              </a:spcAft>
              <a:buClr>
                <a:srgbClr val="000000"/>
              </a:buClr>
              <a:buSzPts val="1800"/>
              <a:buFont typeface="Old Standard TT"/>
              <a:buAutoNum type="arabicPeriod" startAt="5"/>
            </a:pPr>
            <a:r>
              <a:rPr b="1" i="1" lang="en">
                <a:solidFill>
                  <a:srgbClr val="000000"/>
                </a:solidFill>
                <a:latin typeface="Old Standard TT"/>
                <a:ea typeface="Old Standard TT"/>
                <a:cs typeface="Old Standard TT"/>
                <a:sym typeface="Old Standard TT"/>
              </a:rPr>
              <a:t>Pair Programming </a:t>
            </a:r>
            <a:r>
              <a:rPr b="1" lang="en">
                <a:solidFill>
                  <a:srgbClr val="000000"/>
                </a:solidFill>
                <a:latin typeface="Old Standard TT"/>
                <a:ea typeface="Old Standard TT"/>
                <a:cs typeface="Old Standard TT"/>
                <a:sym typeface="Old Standard TT"/>
              </a:rPr>
              <a:t>-- </a:t>
            </a:r>
            <a:r>
              <a:rPr b="1" i="1" lang="en" sz="1400">
                <a:solidFill>
                  <a:srgbClr val="000000"/>
                </a:solidFill>
                <a:latin typeface="Old Standard TT"/>
                <a:ea typeface="Old Standard TT"/>
                <a:cs typeface="Old Standard TT"/>
                <a:sym typeface="Old Standard TT"/>
              </a:rPr>
              <a:t>two</a:t>
            </a:r>
            <a:r>
              <a:rPr lang="en" sz="1400">
                <a:solidFill>
                  <a:srgbClr val="000000"/>
                </a:solidFill>
                <a:latin typeface="Old Standard TT"/>
                <a:ea typeface="Old Standard TT"/>
                <a:cs typeface="Old Standard TT"/>
                <a:sym typeface="Old Standard TT"/>
              </a:rPr>
              <a:t> people at </a:t>
            </a:r>
            <a:r>
              <a:rPr b="1" i="1" lang="en" sz="1400">
                <a:solidFill>
                  <a:srgbClr val="000000"/>
                </a:solidFill>
                <a:latin typeface="Old Standard TT"/>
                <a:ea typeface="Old Standard TT"/>
                <a:cs typeface="Old Standard TT"/>
                <a:sym typeface="Old Standard TT"/>
              </a:rPr>
              <a:t>one</a:t>
            </a:r>
            <a:r>
              <a:rPr lang="en" sz="1400">
                <a:solidFill>
                  <a:srgbClr val="000000"/>
                </a:solidFill>
                <a:latin typeface="Old Standard TT"/>
                <a:ea typeface="Old Standard TT"/>
                <a:cs typeface="Old Standard TT"/>
                <a:sym typeface="Old Standard TT"/>
              </a:rPr>
              <a:t> screen/keyboard/mouse.</a:t>
            </a:r>
            <a:endParaRPr sz="1400">
              <a:solidFill>
                <a:srgbClr val="000000"/>
              </a:solidFill>
              <a:latin typeface="Old Standard TT"/>
              <a:ea typeface="Old Standard TT"/>
              <a:cs typeface="Old Standard TT"/>
              <a:sym typeface="Old Standard TT"/>
            </a:endParaRPr>
          </a:p>
          <a:p>
            <a:pPr indent="-342900" lvl="0" marL="457200" rtl="0">
              <a:lnSpc>
                <a:spcPct val="115000"/>
              </a:lnSpc>
              <a:spcBef>
                <a:spcPts val="0"/>
              </a:spcBef>
              <a:spcAft>
                <a:spcPts val="0"/>
              </a:spcAft>
              <a:buClr>
                <a:srgbClr val="000000"/>
              </a:buClr>
              <a:buSzPts val="1800"/>
              <a:buFont typeface="Old Standard TT"/>
              <a:buAutoNum type="arabicPeriod" startAt="5"/>
            </a:pPr>
            <a:r>
              <a:rPr b="1" i="1" lang="en">
                <a:solidFill>
                  <a:srgbClr val="000000"/>
                </a:solidFill>
                <a:latin typeface="Old Standard TT"/>
                <a:ea typeface="Old Standard TT"/>
                <a:cs typeface="Old Standard TT"/>
                <a:sym typeface="Old Standard TT"/>
              </a:rPr>
              <a:t>Continuous Integration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New code is integrated with the current system after no more than a few hours to built the system from </a:t>
            </a:r>
            <a:r>
              <a:rPr b="1" i="1" lang="en" sz="1400">
                <a:solidFill>
                  <a:srgbClr val="000000"/>
                </a:solidFill>
                <a:latin typeface="Old Standard TT"/>
                <a:ea typeface="Old Standard TT"/>
                <a:cs typeface="Old Standard TT"/>
                <a:sym typeface="Old Standard TT"/>
              </a:rPr>
              <a:t>scratch</a:t>
            </a:r>
            <a:r>
              <a:rPr lang="en" sz="1400">
                <a:solidFill>
                  <a:srgbClr val="000000"/>
                </a:solidFill>
                <a:latin typeface="Old Standard TT"/>
                <a:ea typeface="Old Standard TT"/>
                <a:cs typeface="Old Standard TT"/>
                <a:sym typeface="Old Standard TT"/>
              </a:rPr>
              <a:t>. </a:t>
            </a:r>
            <a:endParaRPr sz="1400">
              <a:solidFill>
                <a:srgbClr val="000000"/>
              </a:solidFill>
              <a:latin typeface="Old Standard TT"/>
              <a:ea typeface="Old Standard TT"/>
              <a:cs typeface="Old Standard TT"/>
              <a:sym typeface="Old Standard TT"/>
            </a:endParaRPr>
          </a:p>
          <a:p>
            <a:pPr indent="0" lvl="0" marL="0" rtl="0">
              <a:lnSpc>
                <a:spcPct val="150000"/>
              </a:lnSpc>
              <a:spcBef>
                <a:spcPts val="1600"/>
              </a:spcBef>
              <a:spcAft>
                <a:spcPts val="0"/>
              </a:spcAft>
              <a:buNone/>
            </a:pPr>
            <a:r>
              <a:t/>
            </a:r>
            <a:endParaRPr b="1" i="1">
              <a:solidFill>
                <a:srgbClr val="000000"/>
              </a:solidFill>
              <a:latin typeface="Old Standard TT"/>
              <a:ea typeface="Old Standard TT"/>
              <a:cs typeface="Old Standard TT"/>
              <a:sym typeface="Old Standard TT"/>
            </a:endParaRPr>
          </a:p>
          <a:p>
            <a:pPr indent="0" lvl="0" marL="0">
              <a:lnSpc>
                <a:spcPct val="150000"/>
              </a:lnSpc>
              <a:spcBef>
                <a:spcPts val="1600"/>
              </a:spcBef>
              <a:spcAft>
                <a:spcPts val="1600"/>
              </a:spcAft>
              <a:buNone/>
            </a:pPr>
            <a:r>
              <a:t/>
            </a:r>
            <a:endParaRPr b="1" i="1">
              <a:solidFill>
                <a:srgbClr val="000000"/>
              </a:solidFill>
              <a:latin typeface="Old Standard TT"/>
              <a:ea typeface="Old Standard TT"/>
              <a:cs typeface="Old Standard TT"/>
              <a:sym typeface="Old Standard TT"/>
            </a:endParaRPr>
          </a:p>
        </p:txBody>
      </p:sp>
      <p:sp>
        <p:nvSpPr>
          <p:cNvPr id="95" name="Shape 9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solidFill>
                  <a:schemeClr val="dk2"/>
                </a:solidFill>
                <a:latin typeface="Lato"/>
                <a:ea typeface="Lato"/>
                <a:cs typeface="Lato"/>
                <a:sym typeface="Lato"/>
              </a:rPr>
              <a:t>‹#›</a:t>
            </a:fld>
            <a:endParaRPr>
              <a:solidFill>
                <a:schemeClr val="dk2"/>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 sz="3600">
                <a:latin typeface="Old Standard TT"/>
                <a:ea typeface="Old Standard TT"/>
                <a:cs typeface="Old Standard TT"/>
                <a:sym typeface="Old Standard TT"/>
              </a:rPr>
              <a:t>13 best practices about XP (9-13)</a:t>
            </a:r>
            <a:endParaRPr b="1" sz="3600">
              <a:latin typeface="Old Standard TT"/>
              <a:ea typeface="Old Standard TT"/>
              <a:cs typeface="Old Standard TT"/>
              <a:sym typeface="Old Standard TT"/>
            </a:endParaRPr>
          </a:p>
          <a:p>
            <a:pPr indent="0" lvl="0" marL="0">
              <a:spcBef>
                <a:spcPts val="0"/>
              </a:spcBef>
              <a:spcAft>
                <a:spcPts val="0"/>
              </a:spcAft>
              <a:buNone/>
            </a:pPr>
            <a:r>
              <a:t/>
            </a:r>
            <a:endParaRPr/>
          </a:p>
        </p:txBody>
      </p:sp>
      <p:sp>
        <p:nvSpPr>
          <p:cNvPr id="101" name="Shape 10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rgbClr val="000000"/>
              </a:buClr>
              <a:buSzPts val="1800"/>
              <a:buFont typeface="Old Standard TT"/>
              <a:buAutoNum type="arabicPeriod" startAt="9"/>
            </a:pPr>
            <a:r>
              <a:rPr b="1" i="1" lang="en">
                <a:solidFill>
                  <a:srgbClr val="000000"/>
                </a:solidFill>
                <a:latin typeface="Old Standard TT"/>
                <a:ea typeface="Old Standard TT"/>
                <a:cs typeface="Old Standard TT"/>
                <a:sym typeface="Old Standard TT"/>
              </a:rPr>
              <a:t>Collective Ownership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Every programmer improves any code anywhere in the system at any time if they see the opportunity (</a:t>
            </a:r>
            <a:r>
              <a:rPr b="1" i="1" lang="en" sz="1400">
                <a:solidFill>
                  <a:srgbClr val="000000"/>
                </a:solidFill>
                <a:latin typeface="Old Standard TT"/>
                <a:ea typeface="Old Standard TT"/>
                <a:cs typeface="Old Standard TT"/>
                <a:sym typeface="Old Standard TT"/>
              </a:rPr>
              <a:t>The Boy Scout Rule</a:t>
            </a:r>
            <a:r>
              <a:rPr lang="en" sz="1400">
                <a:solidFill>
                  <a:srgbClr val="000000"/>
                </a:solidFill>
                <a:latin typeface="Old Standard TT"/>
                <a:ea typeface="Old Standard TT"/>
                <a:cs typeface="Old Standard TT"/>
                <a:sym typeface="Old Standard TT"/>
              </a:rPr>
              <a:t>).</a:t>
            </a:r>
            <a:endParaRPr sz="1400">
              <a:solidFill>
                <a:srgbClr val="000000"/>
              </a:solidFill>
              <a:latin typeface="Old Standard TT"/>
              <a:ea typeface="Old Standard TT"/>
              <a:cs typeface="Old Standard TT"/>
              <a:sym typeface="Old Standard TT"/>
            </a:endParaRPr>
          </a:p>
          <a:p>
            <a:pPr indent="-342900" lvl="0" marL="457200" rtl="0">
              <a:lnSpc>
                <a:spcPct val="115000"/>
              </a:lnSpc>
              <a:spcBef>
                <a:spcPts val="0"/>
              </a:spcBef>
              <a:spcAft>
                <a:spcPts val="0"/>
              </a:spcAft>
              <a:buClr>
                <a:srgbClr val="000000"/>
              </a:buClr>
              <a:buSzPts val="1800"/>
              <a:buFont typeface="Old Standard TT"/>
              <a:buAutoNum type="arabicPeriod" startAt="9"/>
            </a:pPr>
            <a:r>
              <a:rPr b="1" i="1" lang="en">
                <a:solidFill>
                  <a:srgbClr val="000000"/>
                </a:solidFill>
                <a:latin typeface="Old Standard TT"/>
                <a:ea typeface="Old Standard TT"/>
                <a:cs typeface="Old Standard TT"/>
                <a:sym typeface="Old Standard TT"/>
              </a:rPr>
              <a:t>On-site Customer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A customer sits with the team full-time.</a:t>
            </a:r>
            <a:endParaRPr sz="1400">
              <a:solidFill>
                <a:srgbClr val="000000"/>
              </a:solidFill>
              <a:latin typeface="Old Standard TT"/>
              <a:ea typeface="Old Standard TT"/>
              <a:cs typeface="Old Standard TT"/>
              <a:sym typeface="Old Standard TT"/>
            </a:endParaRPr>
          </a:p>
          <a:p>
            <a:pPr indent="-342900" lvl="0" marL="457200" rtl="0">
              <a:lnSpc>
                <a:spcPct val="115000"/>
              </a:lnSpc>
              <a:spcBef>
                <a:spcPts val="0"/>
              </a:spcBef>
              <a:spcAft>
                <a:spcPts val="0"/>
              </a:spcAft>
              <a:buClr>
                <a:srgbClr val="000000"/>
              </a:buClr>
              <a:buSzPts val="1800"/>
              <a:buFont typeface="Old Standard TT"/>
              <a:buAutoNum type="arabicPeriod" startAt="9"/>
            </a:pPr>
            <a:r>
              <a:rPr b="1" i="1" lang="en">
                <a:solidFill>
                  <a:srgbClr val="000000"/>
                </a:solidFill>
                <a:latin typeface="Old Standard TT"/>
                <a:ea typeface="Old Standard TT"/>
                <a:cs typeface="Old Standard TT"/>
                <a:sym typeface="Old Standard TT"/>
              </a:rPr>
              <a:t>40-hour Weeks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No one can work a second consecutive week of overtime.</a:t>
            </a:r>
            <a:endParaRPr sz="1400">
              <a:solidFill>
                <a:srgbClr val="000000"/>
              </a:solidFill>
              <a:latin typeface="Old Standard TT"/>
              <a:ea typeface="Old Standard TT"/>
              <a:cs typeface="Old Standard TT"/>
              <a:sym typeface="Old Standard TT"/>
            </a:endParaRPr>
          </a:p>
          <a:p>
            <a:pPr indent="-342900" lvl="0" marL="457200" rtl="0">
              <a:lnSpc>
                <a:spcPct val="115000"/>
              </a:lnSpc>
              <a:spcBef>
                <a:spcPts val="0"/>
              </a:spcBef>
              <a:spcAft>
                <a:spcPts val="0"/>
              </a:spcAft>
              <a:buClr>
                <a:srgbClr val="000000"/>
              </a:buClr>
              <a:buSzPts val="1800"/>
              <a:buFont typeface="Old Standard TT"/>
              <a:buAutoNum type="arabicPeriod" startAt="9"/>
            </a:pPr>
            <a:r>
              <a:rPr b="1" i="1" lang="en">
                <a:solidFill>
                  <a:srgbClr val="000000"/>
                </a:solidFill>
                <a:latin typeface="Old Standard TT"/>
                <a:ea typeface="Old Standard TT"/>
                <a:cs typeface="Old Standard TT"/>
                <a:sym typeface="Old Standard TT"/>
              </a:rPr>
              <a:t>Open Workspace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The team works in a large room with small cubicles around the periphery.</a:t>
            </a:r>
            <a:endParaRPr sz="1400">
              <a:solidFill>
                <a:srgbClr val="000000"/>
              </a:solidFill>
              <a:latin typeface="Old Standard TT"/>
              <a:ea typeface="Old Standard TT"/>
              <a:cs typeface="Old Standard TT"/>
              <a:sym typeface="Old Standard TT"/>
            </a:endParaRPr>
          </a:p>
          <a:p>
            <a:pPr indent="-342900" lvl="0" marL="457200" rtl="0">
              <a:lnSpc>
                <a:spcPct val="115000"/>
              </a:lnSpc>
              <a:spcBef>
                <a:spcPts val="0"/>
              </a:spcBef>
              <a:spcAft>
                <a:spcPts val="0"/>
              </a:spcAft>
              <a:buClr>
                <a:srgbClr val="000000"/>
              </a:buClr>
              <a:buSzPts val="1800"/>
              <a:buFont typeface="Old Standard TT"/>
              <a:buAutoNum type="arabicPeriod" startAt="9"/>
            </a:pPr>
            <a:r>
              <a:rPr b="1" i="1" lang="en">
                <a:solidFill>
                  <a:srgbClr val="000000"/>
                </a:solidFill>
                <a:latin typeface="Old Standard TT"/>
                <a:ea typeface="Old Standard TT"/>
                <a:cs typeface="Old Standard TT"/>
                <a:sym typeface="Old Standard TT"/>
              </a:rPr>
              <a:t>* Just Rules </a:t>
            </a:r>
            <a:r>
              <a:rPr b="1" lang="en">
                <a:solidFill>
                  <a:srgbClr val="000000"/>
                </a:solidFill>
                <a:latin typeface="Old Standard TT"/>
                <a:ea typeface="Old Standard TT"/>
                <a:cs typeface="Old Standard TT"/>
                <a:sym typeface="Old Standard TT"/>
              </a:rPr>
              <a:t>-- </a:t>
            </a:r>
            <a:r>
              <a:rPr lang="en" sz="1400">
                <a:solidFill>
                  <a:srgbClr val="000000"/>
                </a:solidFill>
                <a:latin typeface="Old Standard TT"/>
                <a:ea typeface="Old Standard TT"/>
                <a:cs typeface="Old Standard TT"/>
                <a:sym typeface="Old Standard TT"/>
              </a:rPr>
              <a:t>They’re just the rules. The team can change the rules at any time as long as they agree on how they will assess the effects of the change.</a:t>
            </a:r>
            <a:endParaRPr sz="1400">
              <a:solidFill>
                <a:srgbClr val="000000"/>
              </a:solidFill>
              <a:latin typeface="Old Standard TT"/>
              <a:ea typeface="Old Standard TT"/>
              <a:cs typeface="Old Standard TT"/>
              <a:sym typeface="Old Standard TT"/>
            </a:endParaRPr>
          </a:p>
        </p:txBody>
      </p:sp>
      <p:sp>
        <p:nvSpPr>
          <p:cNvPr id="102" name="Shape 10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solidFill>
                  <a:schemeClr val="dk2"/>
                </a:solidFill>
                <a:latin typeface="Lato"/>
                <a:ea typeface="Lato"/>
                <a:cs typeface="Lato"/>
                <a:sym typeface="Lato"/>
              </a:rPr>
              <a:t>‹#›</a:t>
            </a:fld>
            <a:endParaRPr>
              <a:solidFill>
                <a:schemeClr val="dk2"/>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Benefits &amp; limitations</a:t>
            </a:r>
            <a:endParaRPr/>
          </a:p>
        </p:txBody>
      </p:sp>
      <p:sp>
        <p:nvSpPr>
          <p:cNvPr id="108" name="Shape 10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150000"/>
              </a:lnSpc>
              <a:spcBef>
                <a:spcPts val="0"/>
              </a:spcBef>
              <a:spcAft>
                <a:spcPts val="0"/>
              </a:spcAft>
              <a:buClr>
                <a:srgbClr val="000000"/>
              </a:buClr>
              <a:buSzPts val="1800"/>
              <a:buFont typeface="Old Standard TT"/>
              <a:buChar char="➔"/>
            </a:pPr>
            <a:r>
              <a:rPr b="1" i="1" lang="en">
                <a:solidFill>
                  <a:srgbClr val="000000"/>
                </a:solidFill>
                <a:latin typeface="Old Standard TT"/>
                <a:ea typeface="Old Standard TT"/>
                <a:cs typeface="Old Standard TT"/>
                <a:sym typeface="Old Standard TT"/>
              </a:rPr>
              <a:t>Benefit </a:t>
            </a:r>
            <a:r>
              <a:rPr b="1" lang="en">
                <a:solidFill>
                  <a:srgbClr val="000000"/>
                </a:solidFill>
                <a:latin typeface="Old Standard TT"/>
                <a:ea typeface="Old Standard TT"/>
                <a:cs typeface="Old Standard TT"/>
                <a:sym typeface="Old Standard TT"/>
              </a:rPr>
              <a:t>-- </a:t>
            </a:r>
            <a:r>
              <a:rPr lang="en">
                <a:solidFill>
                  <a:srgbClr val="000000"/>
                </a:solidFill>
                <a:latin typeface="Old Standard TT"/>
                <a:ea typeface="Old Standard TT"/>
                <a:cs typeface="Old Standard TT"/>
                <a:sym typeface="Old Standard TT"/>
              </a:rPr>
              <a:t>XP improves quality of the code, productivity and morale compare to traditional software development methods.</a:t>
            </a:r>
            <a:endParaRPr>
              <a:solidFill>
                <a:srgbClr val="000000"/>
              </a:solidFill>
              <a:latin typeface="Old Standard TT"/>
              <a:ea typeface="Old Standard TT"/>
              <a:cs typeface="Old Standard TT"/>
              <a:sym typeface="Old Standard TT"/>
            </a:endParaRPr>
          </a:p>
          <a:p>
            <a:pPr indent="-342900" lvl="0" marL="457200">
              <a:lnSpc>
                <a:spcPct val="150000"/>
              </a:lnSpc>
              <a:spcBef>
                <a:spcPts val="0"/>
              </a:spcBef>
              <a:spcAft>
                <a:spcPts val="0"/>
              </a:spcAft>
              <a:buClr>
                <a:srgbClr val="000000"/>
              </a:buClr>
              <a:buSzPts val="1800"/>
              <a:buFont typeface="Old Standard TT"/>
              <a:buChar char="➔"/>
            </a:pPr>
            <a:r>
              <a:rPr b="1" i="1" lang="en">
                <a:solidFill>
                  <a:srgbClr val="000000"/>
                </a:solidFill>
                <a:latin typeface="Old Standard TT"/>
                <a:ea typeface="Old Standard TT"/>
                <a:cs typeface="Old Standard TT"/>
                <a:sym typeface="Old Standard TT"/>
              </a:rPr>
              <a:t>Limitation</a:t>
            </a:r>
            <a:r>
              <a:rPr lang="en">
                <a:solidFill>
                  <a:srgbClr val="000000"/>
                </a:solidFill>
                <a:latin typeface="Old Standard TT"/>
                <a:ea typeface="Old Standard TT"/>
                <a:cs typeface="Old Standard TT"/>
                <a:sym typeface="Old Standard TT"/>
              </a:rPr>
              <a:t> --XP has scalability issue in terms of team size. It is efficient with teams of less than 25 or so.</a:t>
            </a:r>
            <a:endParaRPr>
              <a:solidFill>
                <a:srgbClr val="000000"/>
              </a:solidFill>
              <a:latin typeface="Old Standard TT"/>
              <a:ea typeface="Old Standard TT"/>
              <a:cs typeface="Old Standard TT"/>
              <a:sym typeface="Old Standard TT"/>
            </a:endParaRPr>
          </a:p>
        </p:txBody>
      </p:sp>
      <p:sp>
        <p:nvSpPr>
          <p:cNvPr id="109" name="Shape 10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15" name="Shape 115"/>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algn="ctr">
              <a:spcBef>
                <a:spcPts val="0"/>
              </a:spcBef>
              <a:spcAft>
                <a:spcPts val="1600"/>
              </a:spcAft>
              <a:buNone/>
            </a:pPr>
            <a:r>
              <a:rPr b="1" lang="en" sz="7200">
                <a:solidFill>
                  <a:srgbClr val="000000"/>
                </a:solidFill>
                <a:latin typeface="Old Standard TT"/>
                <a:ea typeface="Old Standard TT"/>
                <a:cs typeface="Old Standard TT"/>
                <a:sym typeface="Old Standard TT"/>
              </a:rPr>
              <a:t>Q &amp; A</a:t>
            </a:r>
            <a:endParaRPr b="1" sz="7200">
              <a:solidFill>
                <a:srgbClr val="000000"/>
              </a:solidFill>
              <a:latin typeface="Old Standard TT"/>
              <a:ea typeface="Old Standard TT"/>
              <a:cs typeface="Old Standard TT"/>
              <a:sym typeface="Old Standard TT"/>
            </a:endParaRPr>
          </a:p>
        </p:txBody>
      </p:sp>
      <p:sp>
        <p:nvSpPr>
          <p:cNvPr id="116" name="Shape 11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solidFill>
                  <a:schemeClr val="dk2"/>
                </a:solidFill>
                <a:latin typeface="Lato"/>
                <a:ea typeface="Lato"/>
                <a:cs typeface="Lato"/>
                <a:sym typeface="Lato"/>
              </a:rPr>
              <a:t>‹#›</a:t>
            </a:fld>
            <a:endParaRPr>
              <a:solidFill>
                <a:schemeClr val="dk2"/>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