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Muli"/>
      <p:regular r:id="rId18"/>
      <p:bold r:id="rId19"/>
      <p:italic r:id="rId20"/>
      <p:boldItalic r:id="rId21"/>
    </p:embeddedFont>
    <p:embeddedFont>
      <p:font typeface="Arvo"/>
      <p:regular r:id="rId22"/>
      <p:bold r:id="rId23"/>
      <p:italic r:id="rId24"/>
      <p:boldItalic r:id="rId25"/>
    </p:embeddedFont>
    <p:embeddedFont>
      <p:font typeface="Old Standard TT"/>
      <p:regular r:id="rId26"/>
      <p:bold r:id="rId27"/>
      <p: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uli-italic.fntdata"/><Relationship Id="rId22" Type="http://schemas.openxmlformats.org/officeDocument/2006/relationships/font" Target="fonts/Arvo-regular.fntdata"/><Relationship Id="rId21" Type="http://schemas.openxmlformats.org/officeDocument/2006/relationships/font" Target="fonts/Muli-boldItalic.fntdata"/><Relationship Id="rId24" Type="http://schemas.openxmlformats.org/officeDocument/2006/relationships/font" Target="fonts/Arvo-italic.fntdata"/><Relationship Id="rId23" Type="http://schemas.openxmlformats.org/officeDocument/2006/relationships/font" Target="fonts/Arv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ldStandardTT-regular.fntdata"/><Relationship Id="rId25" Type="http://schemas.openxmlformats.org/officeDocument/2006/relationships/font" Target="fonts/Arvo-boldItalic.fntdata"/><Relationship Id="rId28" Type="http://schemas.openxmlformats.org/officeDocument/2006/relationships/font" Target="fonts/OldStandardTT-italic.fntdata"/><Relationship Id="rId27" Type="http://schemas.openxmlformats.org/officeDocument/2006/relationships/font" Target="fonts/OldStandardT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uli-bold.fntdata"/><Relationship Id="rId18" Type="http://schemas.openxmlformats.org/officeDocument/2006/relationships/font" Target="fonts/Muli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jpg"/><Relationship Id="rId4" Type="http://schemas.openxmlformats.org/officeDocument/2006/relationships/image" Target="../media/image10.jpg"/><Relationship Id="rId11" Type="http://schemas.openxmlformats.org/officeDocument/2006/relationships/image" Target="../media/image6.jpg"/><Relationship Id="rId10" Type="http://schemas.openxmlformats.org/officeDocument/2006/relationships/image" Target="../media/image1.jpg"/><Relationship Id="rId9" Type="http://schemas.openxmlformats.org/officeDocument/2006/relationships/image" Target="../media/image7.jpg"/><Relationship Id="rId5" Type="http://schemas.openxmlformats.org/officeDocument/2006/relationships/image" Target="../media/image4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jpg"/><Relationship Id="rId4" Type="http://schemas.openxmlformats.org/officeDocument/2006/relationships/image" Target="../media/image10.jpg"/><Relationship Id="rId11" Type="http://schemas.openxmlformats.org/officeDocument/2006/relationships/image" Target="../media/image6.jpg"/><Relationship Id="rId10" Type="http://schemas.openxmlformats.org/officeDocument/2006/relationships/image" Target="../media/image1.jpg"/><Relationship Id="rId9" Type="http://schemas.openxmlformats.org/officeDocument/2006/relationships/image" Target="../media/image7.jpg"/><Relationship Id="rId5" Type="http://schemas.openxmlformats.org/officeDocument/2006/relationships/image" Target="../media/image4.jpg"/><Relationship Id="rId6" Type="http://schemas.openxmlformats.org/officeDocument/2006/relationships/image" Target="../media/image8.jpg"/><Relationship Id="rId7" Type="http://schemas.openxmlformats.org/officeDocument/2006/relationships/image" Target="../media/image9.jpg"/><Relationship Id="rId8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5" Type="http://schemas.openxmlformats.org/officeDocument/2006/relationships/image" Target="../media/image1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9-of-10).jpg" id="10" name="Shape 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2.jpg" id="11" name="Shape 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photography_Vibrant-(10-of-10).jpg" id="12" name="Shape 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13" name="Shape 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14" name="Shape 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15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965073" y="411487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Clementine10.jpg" id="17" name="Shape 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18" name="Shape 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toStock_Simplify3.jpg" id="19" name="Shape 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1.jpg" id="20" name="Shape 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3.jpg" id="21" name="Shape 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2000250" y="1019175"/>
            <a:ext cx="51435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>
            <p:ph type="ctrTitle"/>
          </p:nvPr>
        </p:nvSpPr>
        <p:spPr>
          <a:xfrm>
            <a:off x="2961550" y="1991825"/>
            <a:ext cx="3220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" name="Shape 31"/>
          <p:cNvSpPr/>
          <p:nvPr/>
        </p:nvSpPr>
        <p:spPr>
          <a:xfrm flipH="1">
            <a:off x="7144834" y="25631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8172291" y="8"/>
            <a:ext cx="971700" cy="971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7138685" y="30853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 flipH="1">
            <a:off x="7143750" y="205745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 2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10-of-10).jpg" id="216" name="Shape 2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4671" y="936760"/>
            <a:ext cx="1869250" cy="186925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/>
          <p:nvPr/>
        </p:nvSpPr>
        <p:spPr>
          <a:xfrm>
            <a:off x="7274895" y="1870746"/>
            <a:ext cx="936900" cy="9369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photography_Vibrant-(9-of-10).jpg"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050" y="-1"/>
            <a:ext cx="936870" cy="93687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8207105" y="2807566"/>
            <a:ext cx="936900" cy="9369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7274902" y="56"/>
            <a:ext cx="936900" cy="9369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13" y="4206739"/>
            <a:ext cx="936900" cy="9369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936765" y="4674987"/>
            <a:ext cx="468300" cy="468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-1" y="4206736"/>
            <a:ext cx="468300" cy="4683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8675675" y="3742994"/>
            <a:ext cx="468300" cy="4683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8675680" y="3274749"/>
            <a:ext cx="468300" cy="468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6" name="Shape 226"/>
          <p:cNvGrpSpPr/>
          <p:nvPr/>
        </p:nvGrpSpPr>
        <p:grpSpPr>
          <a:xfrm>
            <a:off x="7594614" y="2115525"/>
            <a:ext cx="297651" cy="471862"/>
            <a:chOff x="6718575" y="2318625"/>
            <a:chExt cx="256950" cy="407375"/>
          </a:xfrm>
        </p:grpSpPr>
        <p:sp>
          <p:nvSpPr>
            <p:cNvPr id="227" name="Shape 227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5" name="Shape 2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 3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_Clementine10.jpg" id="237" name="Shape 2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752" y="1861709"/>
            <a:ext cx="933085" cy="933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841" y="8"/>
            <a:ext cx="1868082" cy="186808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6344788" y="12"/>
            <a:ext cx="933000" cy="9330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8210900" y="1862680"/>
            <a:ext cx="933000" cy="9330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8210893" y="930219"/>
            <a:ext cx="933000" cy="933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-287" y="3743870"/>
            <a:ext cx="933000" cy="9330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-293" y="4676847"/>
            <a:ext cx="466500" cy="4665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-301" y="3743867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8677502" y="2798991"/>
            <a:ext cx="466500" cy="4665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7277744" y="0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" name="Shape 247"/>
          <p:cNvGrpSpPr/>
          <p:nvPr/>
        </p:nvGrpSpPr>
        <p:grpSpPr>
          <a:xfrm>
            <a:off x="8431833" y="1151245"/>
            <a:ext cx="490565" cy="490565"/>
            <a:chOff x="5941025" y="3634400"/>
            <a:chExt cx="467650" cy="467650"/>
          </a:xfrm>
        </p:grpSpPr>
        <p:sp>
          <p:nvSpPr>
            <p:cNvPr id="248" name="Shape 248"/>
            <p:cNvSpPr/>
            <p:nvPr/>
          </p:nvSpPr>
          <p:spPr>
            <a:xfrm>
              <a:off x="5941025" y="3634400"/>
              <a:ext cx="467650" cy="467650"/>
            </a:xfrm>
            <a:custGeom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6211975" y="3753150"/>
              <a:ext cx="19525" cy="18900"/>
            </a:xfrm>
            <a:custGeom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5943475" y="3695900"/>
              <a:ext cx="177800" cy="351350"/>
            </a:xfrm>
            <a:custGeom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128575" y="3695900"/>
              <a:ext cx="86475" cy="47525"/>
            </a:xfrm>
            <a:custGeom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357500" y="3940075"/>
              <a:ext cx="18900" cy="34725"/>
            </a:xfrm>
            <a:custGeom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6202850" y="3720875"/>
              <a:ext cx="204000" cy="278875"/>
            </a:xfrm>
            <a:custGeom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" name="Shape 2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 4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_Simplify3.jpg" id="256" name="Shape 2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8905" y="-1"/>
            <a:ext cx="935025" cy="935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786" y="1865793"/>
            <a:ext cx="1872187" cy="187219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/>
          <p:nvPr/>
        </p:nvSpPr>
        <p:spPr>
          <a:xfrm>
            <a:off x="7275209" y="4"/>
            <a:ext cx="935100" cy="9351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8208899" y="935036"/>
            <a:ext cx="935100" cy="9351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7275209" y="2795481"/>
            <a:ext cx="935100" cy="9351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13" y="4208474"/>
            <a:ext cx="935100" cy="9351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935032" y="4208477"/>
            <a:ext cx="467400" cy="4674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-1" y="467611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7741458" y="935017"/>
            <a:ext cx="467400" cy="4674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8676589" y="46763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7689536" y="3100148"/>
            <a:ext cx="410309" cy="373255"/>
          </a:xfrm>
          <a:custGeom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/>
        </p:nvSpPr>
        <p:spPr>
          <a:xfrm flipH="1">
            <a:off x="7385585" y="3052605"/>
            <a:ext cx="273000" cy="248322"/>
          </a:xfrm>
          <a:custGeom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ub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9-of-10).jpg" id="39" name="Shape 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2.jpg"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photography_Vibrant-(10-of-10).jpg" id="41" name="Shape 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42" name="Shape 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43" name="Shape 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Clementine10.jpg" id="45" name="Shape 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46" name="Shape 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toStock_Simplify3.jpg" id="47" name="Shape 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1.jpg" id="48" name="Shape 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3.jpg" id="49" name="Shape 4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965075" y="1019175"/>
            <a:ext cx="72072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subTitle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/>
        </p:txBody>
      </p:sp>
      <p:sp>
        <p:nvSpPr>
          <p:cNvPr id="63" name="Shape 63"/>
          <p:cNvSpPr/>
          <p:nvPr/>
        </p:nvSpPr>
        <p:spPr>
          <a:xfrm>
            <a:off x="5072818" y="4615401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communicate_hands_10.jpg" id="66" name="Shape 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50" y="99505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toStock_Simplify2.jpg"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0" y="306572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/>
          <p:nvPr/>
        </p:nvSpPr>
        <p:spPr>
          <a:xfrm>
            <a:off x="8107795" y="31101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Wired3.jpg"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025" y="1037700"/>
            <a:ext cx="2084475" cy="20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>
            <p:ph idx="1" type="body"/>
          </p:nvPr>
        </p:nvSpPr>
        <p:spPr>
          <a:xfrm>
            <a:off x="2901375" y="2161800"/>
            <a:ext cx="3341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30200" lvl="0" marL="457200" rtl="0" algn="ctr">
              <a:spcBef>
                <a:spcPts val="60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1pPr>
            <a:lvl2pPr indent="-330200" lvl="1" marL="9144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□"/>
              <a:defRPr i="1">
                <a:latin typeface="Arvo"/>
                <a:ea typeface="Arvo"/>
                <a:cs typeface="Arvo"/>
                <a:sym typeface="Arvo"/>
              </a:defRPr>
            </a:lvl2pPr>
            <a:lvl3pPr indent="-330200" lvl="2" marL="13716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4pPr>
            <a:lvl5pPr indent="-330200" lvl="4" marL="22860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5pPr>
            <a:lvl6pPr indent="-330200" lvl="5" marL="27432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6pPr>
            <a:lvl7pPr indent="-330200" lvl="6" marL="32004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●"/>
              <a:defRPr i="1">
                <a:latin typeface="Arvo"/>
                <a:ea typeface="Arvo"/>
                <a:cs typeface="Arvo"/>
                <a:sym typeface="Arvo"/>
              </a:defRPr>
            </a:lvl7pPr>
            <a:lvl8pPr indent="-330200" lvl="7" marL="36576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71" name="Shape 71"/>
          <p:cNvSpPr/>
          <p:nvPr/>
        </p:nvSpPr>
        <p:spPr>
          <a:xfrm>
            <a:off x="7070023" y="103770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7070023" y="42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8107728" y="312216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 flipH="1">
            <a:off x="1032727" y="99505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 flipH="1">
            <a:off x="-3494" y="203276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 flipH="1">
            <a:off x="1032727" y="30657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 flipH="1">
            <a:off x="2070428" y="4624791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1551734" y="15140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communicate_hands_2.jpg" id="80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7734" y="-5"/>
            <a:ext cx="1037815" cy="1037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Shape 81"/>
          <p:cNvGrpSpPr/>
          <p:nvPr/>
        </p:nvGrpSpPr>
        <p:grpSpPr>
          <a:xfrm>
            <a:off x="1310132" y="3331424"/>
            <a:ext cx="482890" cy="506303"/>
            <a:chOff x="5961125" y="1623900"/>
            <a:chExt cx="427450" cy="448175"/>
          </a:xfrm>
        </p:grpSpPr>
        <p:sp>
          <p:nvSpPr>
            <p:cNvPr id="82" name="Shape 82"/>
            <p:cNvSpPr/>
            <p:nvPr/>
          </p:nvSpPr>
          <p:spPr>
            <a:xfrm>
              <a:off x="5961125" y="1678700"/>
              <a:ext cx="376925" cy="376925"/>
            </a:xfrm>
            <a:custGeom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6009825" y="1727425"/>
              <a:ext cx="279500" cy="279500"/>
            </a:xfrm>
            <a:custGeom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6107250" y="1824850"/>
              <a:ext cx="84650" cy="84650"/>
            </a:xfrm>
            <a:custGeom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6058550" y="1776125"/>
              <a:ext cx="182075" cy="182075"/>
            </a:xfrm>
            <a:custGeom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971475" y="2001400"/>
              <a:ext cx="74925" cy="70675"/>
            </a:xfrm>
            <a:custGeom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253375" y="2001400"/>
              <a:ext cx="74325" cy="70675"/>
            </a:xfrm>
            <a:custGeom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137700" y="1623900"/>
              <a:ext cx="250875" cy="255150"/>
            </a:xfrm>
            <a:custGeom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/>
          <p:nvPr/>
        </p:nvSpPr>
        <p:spPr>
          <a:xfrm>
            <a:off x="7349050" y="1316724"/>
            <a:ext cx="479648" cy="479648"/>
          </a:xfrm>
          <a:custGeom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buNone/>
              <a:defRPr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buNone/>
              <a:defRPr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buNone/>
              <a:defRPr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buNone/>
              <a:defRPr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buNone/>
              <a:defRPr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buNone/>
              <a:defRPr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buNone/>
              <a:defRPr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buNone/>
              <a:defRPr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+ 1 colum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■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pic>
        <p:nvPicPr>
          <p:cNvPr descr="Death_to_stock_communicate_hands_2.jpg" id="94" name="Shape 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84" y="2070682"/>
            <a:ext cx="1037815" cy="1037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1" y="9"/>
            <a:ext cx="2077780" cy="20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/>
          <p:nvPr/>
        </p:nvSpPr>
        <p:spPr>
          <a:xfrm>
            <a:off x="7070023" y="2072330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8106245" y="31085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0" y="35870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518691" y="4105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7587466" y="25837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" name="Shape 104"/>
          <p:cNvGrpSpPr/>
          <p:nvPr/>
        </p:nvGrpSpPr>
        <p:grpSpPr>
          <a:xfrm>
            <a:off x="7332942" y="269800"/>
            <a:ext cx="498130" cy="498101"/>
            <a:chOff x="1923675" y="1633650"/>
            <a:chExt cx="436000" cy="435975"/>
          </a:xfrm>
        </p:grpSpPr>
        <p:sp>
          <p:nvSpPr>
            <p:cNvPr id="105" name="Shape 105"/>
            <p:cNvSpPr/>
            <p:nvPr/>
          </p:nvSpPr>
          <p:spPr>
            <a:xfrm>
              <a:off x="2209250" y="1633650"/>
              <a:ext cx="150425" cy="150425"/>
            </a:xfrm>
            <a:custGeom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2019900" y="1757250"/>
              <a:ext cx="261825" cy="261850"/>
            </a:xfrm>
            <a:custGeom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923675" y="1681150"/>
              <a:ext cx="388500" cy="388475"/>
            </a:xfrm>
            <a:custGeom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974225" y="1711575"/>
              <a:ext cx="261825" cy="261850"/>
            </a:xfrm>
            <a:custGeom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934650" y="2014200"/>
              <a:ext cx="44475" cy="44475"/>
            </a:xfrm>
            <a:custGeom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944375" y="1947225"/>
              <a:ext cx="101725" cy="101700"/>
            </a:xfrm>
            <a:custGeom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Shape 1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+ 2 column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10-of-10).jpg" id="113" name="Shape 1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9775" y="1037700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7070023" y="207232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photography_Vibrant-(9-of-10).jpg"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625" y="0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type="title"/>
          </p:nvPr>
        </p:nvSpPr>
        <p:spPr>
          <a:xfrm>
            <a:off x="1842475" y="1197075"/>
            <a:ext cx="4406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1842475" y="1818975"/>
            <a:ext cx="21729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4063136" y="1818975"/>
            <a:ext cx="21858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9" name="Shape 119"/>
          <p:cNvSpPr/>
          <p:nvPr/>
        </p:nvSpPr>
        <p:spPr>
          <a:xfrm>
            <a:off x="8102686" y="3110092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7070032" y="6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10377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-9" y="4105791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8621748" y="4146316"/>
            <a:ext cx="518700" cy="518700"/>
          </a:xfrm>
          <a:prstGeom prst="rect">
            <a:avLst/>
          </a:prstGeom>
          <a:solidFill>
            <a:srgbClr val="37A9D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8621753" y="36276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" name="Shape 126"/>
          <p:cNvGrpSpPr/>
          <p:nvPr/>
        </p:nvGrpSpPr>
        <p:grpSpPr>
          <a:xfrm>
            <a:off x="7424022" y="2343455"/>
            <a:ext cx="329718" cy="522703"/>
            <a:chOff x="6718575" y="2318625"/>
            <a:chExt cx="256950" cy="407375"/>
          </a:xfrm>
        </p:grpSpPr>
        <p:sp>
          <p:nvSpPr>
            <p:cNvPr id="127" name="Shape 127"/>
            <p:cNvSpPr/>
            <p:nvPr/>
          </p:nvSpPr>
          <p:spPr>
            <a:xfrm>
              <a:off x="6795900" y="2673600"/>
              <a:ext cx="102300" cy="22550"/>
            </a:xfrm>
            <a:custGeom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795900" y="2650475"/>
              <a:ext cx="102300" cy="22550"/>
            </a:xfrm>
            <a:custGeom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795900" y="2696125"/>
              <a:ext cx="102300" cy="29875"/>
            </a:xfrm>
            <a:custGeom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6784925" y="2459275"/>
              <a:ext cx="35350" cy="166875"/>
            </a:xfrm>
            <a:custGeom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6718575" y="2318625"/>
              <a:ext cx="256950" cy="307525"/>
            </a:xfrm>
            <a:custGeom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6873825" y="2459275"/>
              <a:ext cx="35350" cy="166875"/>
            </a:xfrm>
            <a:custGeom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801975" y="2453200"/>
              <a:ext cx="90150" cy="19500"/>
            </a:xfrm>
            <a:custGeom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6795900" y="2628550"/>
              <a:ext cx="102300" cy="25"/>
            </a:xfrm>
            <a:custGeom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" name="Shape 1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3 columns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_Clementine10.jpg" id="137" name="Shape 1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8350" y="2070675"/>
            <a:ext cx="1037825" cy="103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0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>
            <p:ph type="title"/>
          </p:nvPr>
        </p:nvSpPr>
        <p:spPr>
          <a:xfrm>
            <a:off x="1842475" y="1197075"/>
            <a:ext cx="44418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1842475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1" name="Shape 141"/>
          <p:cNvSpPr txBox="1"/>
          <p:nvPr>
            <p:ph idx="2" type="body"/>
          </p:nvPr>
        </p:nvSpPr>
        <p:spPr>
          <a:xfrm>
            <a:off x="3347475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" name="Shape 142"/>
          <p:cNvSpPr txBox="1"/>
          <p:nvPr>
            <p:ph idx="3" type="body"/>
          </p:nvPr>
        </p:nvSpPr>
        <p:spPr>
          <a:xfrm>
            <a:off x="4852474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3" name="Shape 143"/>
          <p:cNvSpPr/>
          <p:nvPr/>
        </p:nvSpPr>
        <p:spPr>
          <a:xfrm>
            <a:off x="6030661" y="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8106245" y="2071756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8106236" y="10346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-293" y="3586794"/>
            <a:ext cx="1037700" cy="1037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-300" y="46244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-309" y="3586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8625223" y="3113166"/>
            <a:ext cx="518700" cy="518700"/>
          </a:xfrm>
          <a:prstGeom prst="rect">
            <a:avLst/>
          </a:prstGeom>
          <a:solidFill>
            <a:srgbClr val="B0D85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7068341" y="-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Shape 151"/>
          <p:cNvGrpSpPr/>
          <p:nvPr/>
        </p:nvGrpSpPr>
        <p:grpSpPr>
          <a:xfrm>
            <a:off x="8352271" y="1280647"/>
            <a:ext cx="545654" cy="545654"/>
            <a:chOff x="5941025" y="3634400"/>
            <a:chExt cx="467650" cy="467650"/>
          </a:xfrm>
        </p:grpSpPr>
        <p:sp>
          <p:nvSpPr>
            <p:cNvPr id="152" name="Shape 152"/>
            <p:cNvSpPr/>
            <p:nvPr/>
          </p:nvSpPr>
          <p:spPr>
            <a:xfrm>
              <a:off x="5941025" y="3634400"/>
              <a:ext cx="467650" cy="467650"/>
            </a:xfrm>
            <a:custGeom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211975" y="3753150"/>
              <a:ext cx="19525" cy="18900"/>
            </a:xfrm>
            <a:custGeom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943475" y="3695900"/>
              <a:ext cx="177800" cy="351350"/>
            </a:xfrm>
            <a:custGeom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6128575" y="3695900"/>
              <a:ext cx="86475" cy="47525"/>
            </a:xfrm>
            <a:custGeom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6357500" y="3940075"/>
              <a:ext cx="18900" cy="34725"/>
            </a:xfrm>
            <a:custGeom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6202850" y="3720875"/>
              <a:ext cx="204000" cy="278875"/>
            </a:xfrm>
            <a:custGeom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Shape 1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_Simplify3.jpg" id="160" name="Shape 1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207067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Shape 163"/>
          <p:cNvSpPr/>
          <p:nvPr/>
        </p:nvSpPr>
        <p:spPr>
          <a:xfrm>
            <a:off x="7070023" y="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8106245" y="1037712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070023" y="310245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1037700" y="410579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-9" y="4624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7587473" y="1037691"/>
            <a:ext cx="518700" cy="518700"/>
          </a:xfrm>
          <a:prstGeom prst="rect">
            <a:avLst/>
          </a:prstGeom>
          <a:solidFill>
            <a:srgbClr val="EDC6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8625291" y="5189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7529848" y="3440573"/>
            <a:ext cx="455351" cy="414225"/>
          </a:xfrm>
          <a:custGeom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/>
        </p:nvSpPr>
        <p:spPr>
          <a:xfrm flipH="1">
            <a:off x="7192539" y="3387811"/>
            <a:ext cx="302961" cy="275574"/>
          </a:xfrm>
          <a:custGeom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communicate_hands_1.jpg" id="175" name="Shape 1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3.jpg"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>
            <p:ph idx="1" type="body"/>
          </p:nvPr>
        </p:nvSpPr>
        <p:spPr>
          <a:xfrm>
            <a:off x="1375225" y="3953400"/>
            <a:ext cx="1990500" cy="82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pic>
        <p:nvPicPr>
          <p:cNvPr descr="Death_to_stock_communicate_hands_2.jpg"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" y="3068052"/>
            <a:ext cx="1037700" cy="10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8106248" y="1037705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7070032" y="1037694"/>
            <a:ext cx="1037700" cy="1037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0" y="2549347"/>
            <a:ext cx="518700" cy="5187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518691" y="4624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8623698" y="3114516"/>
            <a:ext cx="518700" cy="5187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8623691" y="5189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CreativeSpace4-11.45.jpg" id="186" name="Shape 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6250" y="2072325"/>
            <a:ext cx="1037700" cy="103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Shape 187"/>
          <p:cNvGrpSpPr/>
          <p:nvPr/>
        </p:nvGrpSpPr>
        <p:grpSpPr>
          <a:xfrm>
            <a:off x="7331725" y="290387"/>
            <a:ext cx="514306" cy="456926"/>
            <a:chOff x="5292575" y="3681900"/>
            <a:chExt cx="420150" cy="373275"/>
          </a:xfrm>
        </p:grpSpPr>
        <p:sp>
          <p:nvSpPr>
            <p:cNvPr id="188" name="Shape 188"/>
            <p:cNvSpPr/>
            <p:nvPr/>
          </p:nvSpPr>
          <p:spPr>
            <a:xfrm>
              <a:off x="5292575" y="3706875"/>
              <a:ext cx="420150" cy="266700"/>
            </a:xfrm>
            <a:custGeom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5490475" y="3681900"/>
              <a:ext cx="24375" cy="25000"/>
            </a:xfrm>
            <a:custGeom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5358350" y="3973550"/>
              <a:ext cx="60900" cy="81625"/>
            </a:xfrm>
            <a:custGeom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5586050" y="3973550"/>
              <a:ext cx="60925" cy="81625"/>
            </a:xfrm>
            <a:custGeom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5316925" y="3731225"/>
              <a:ext cx="371450" cy="218000"/>
            </a:xfrm>
            <a:custGeom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5380250" y="3784800"/>
              <a:ext cx="230200" cy="115725"/>
            </a:xfrm>
            <a:custGeom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5547700" y="3779925"/>
              <a:ext cx="68825" cy="68825"/>
            </a:xfrm>
            <a:custGeom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" name="Shape 19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 1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communicate_hands_2.jpg" id="197" name="Shape 1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282" y="1857008"/>
            <a:ext cx="930717" cy="930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0639" y="16"/>
            <a:ext cx="1863360" cy="186335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/>
          <p:nvPr/>
        </p:nvSpPr>
        <p:spPr>
          <a:xfrm>
            <a:off x="7284049" y="1858486"/>
            <a:ext cx="930600" cy="9306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8213336" y="2787740"/>
            <a:ext cx="930600" cy="9306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7284049" y="9"/>
            <a:ext cx="930600" cy="930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6" y="4212884"/>
            <a:ext cx="930600" cy="9306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0" y="3747713"/>
            <a:ext cx="465300" cy="465300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465164" y="4212881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6818876" y="-1"/>
            <a:ext cx="465300" cy="465300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7748094" y="2317122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7" name="Shape 207"/>
          <p:cNvGrpSpPr/>
          <p:nvPr/>
        </p:nvGrpSpPr>
        <p:grpSpPr>
          <a:xfrm>
            <a:off x="7519838" y="241965"/>
            <a:ext cx="446726" cy="446700"/>
            <a:chOff x="1923675" y="1633650"/>
            <a:chExt cx="436000" cy="435975"/>
          </a:xfrm>
        </p:grpSpPr>
        <p:sp>
          <p:nvSpPr>
            <p:cNvPr id="208" name="Shape 208"/>
            <p:cNvSpPr/>
            <p:nvPr/>
          </p:nvSpPr>
          <p:spPr>
            <a:xfrm>
              <a:off x="2209250" y="1633650"/>
              <a:ext cx="150425" cy="150425"/>
            </a:xfrm>
            <a:custGeom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2019900" y="1757250"/>
              <a:ext cx="261825" cy="261850"/>
            </a:xfrm>
            <a:custGeom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1923675" y="1681150"/>
              <a:ext cx="388500" cy="388475"/>
            </a:xfrm>
            <a:custGeom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1974225" y="1711575"/>
              <a:ext cx="261825" cy="261850"/>
            </a:xfrm>
            <a:custGeom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1934650" y="2014200"/>
              <a:ext cx="44475" cy="44475"/>
            </a:xfrm>
            <a:custGeom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1944375" y="1947225"/>
              <a:ext cx="101725" cy="101700"/>
            </a:xfrm>
            <a:custGeom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" name="Shape 2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□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rgbClr val="CEDBE0"/>
              </a:buClr>
              <a:buSzPts val="1600"/>
              <a:buFont typeface="Muli"/>
              <a:buChar char="▫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●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○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600"/>
              <a:buFont typeface="Muli"/>
              <a:buChar char="■"/>
              <a:defRPr sz="1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3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r">
              <a:spcBef>
                <a:spcPts val="0"/>
              </a:spcBef>
              <a:buNone/>
              <a:defRPr sz="13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r">
              <a:spcBef>
                <a:spcPts val="0"/>
              </a:spcBef>
              <a:buNone/>
              <a:defRPr sz="13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r">
              <a:spcBef>
                <a:spcPts val="0"/>
              </a:spcBef>
              <a:buNone/>
              <a:defRPr sz="13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r">
              <a:spcBef>
                <a:spcPts val="0"/>
              </a:spcBef>
              <a:buNone/>
              <a:defRPr sz="13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r">
              <a:spcBef>
                <a:spcPts val="0"/>
              </a:spcBef>
              <a:buNone/>
              <a:defRPr sz="13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r">
              <a:spcBef>
                <a:spcPts val="0"/>
              </a:spcBef>
              <a:buNone/>
              <a:defRPr sz="13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r">
              <a:spcBef>
                <a:spcPts val="0"/>
              </a:spcBef>
              <a:buNone/>
              <a:defRPr sz="13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r">
              <a:spcBef>
                <a:spcPts val="0"/>
              </a:spcBef>
              <a:buNone/>
              <a:defRPr sz="13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ctrTitle"/>
          </p:nvPr>
        </p:nvSpPr>
        <p:spPr>
          <a:xfrm>
            <a:off x="2961550" y="1991825"/>
            <a:ext cx="3220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ld Standard TT"/>
                <a:ea typeface="Old Standard TT"/>
                <a:cs typeface="Old Standard TT"/>
                <a:sym typeface="Old Standard TT"/>
              </a:rPr>
              <a:t>Recommender Systems:</a:t>
            </a:r>
            <a:endParaRPr b="1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ld Standard TT"/>
                <a:ea typeface="Old Standard TT"/>
                <a:cs typeface="Old Standard TT"/>
                <a:sym typeface="Old Standard TT"/>
              </a:rPr>
              <a:t>Collaborative &amp; Content-based Filtering Features</a:t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0" y="4029375"/>
            <a:ext cx="2625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1600">
                <a:latin typeface="Old Standard TT"/>
                <a:ea typeface="Old Standard TT"/>
                <a:cs typeface="Old Standard TT"/>
                <a:sym typeface="Old Standard TT"/>
              </a:rPr>
              <a:t>Kasra Madadipouya</a:t>
            </a:r>
            <a:endParaRPr b="1" i="1" sz="160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1842475" y="212550"/>
            <a:ext cx="4725000" cy="141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Content-based Filtering Disadvantages</a:t>
            </a:r>
            <a:endParaRPr sz="3000"/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1397050" y="1772096"/>
            <a:ext cx="5659200" cy="29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Required feature rich items descriptions and user profilings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Not very suitable for non-textual entities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Does not have serendipity effects (repetitive recommendations or overfitting)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Some challenges in choosing the most suitable algorithms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Recommender Systems Algorithms</a:t>
            </a:r>
            <a:endParaRPr sz="3600"/>
          </a:p>
        </p:txBody>
      </p:sp>
      <p:sp>
        <p:nvSpPr>
          <p:cNvPr id="343" name="Shape 343"/>
          <p:cNvSpPr txBox="1"/>
          <p:nvPr>
            <p:ph idx="1" type="subTitle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1842475" y="212550"/>
            <a:ext cx="4725000" cy="141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Some Recommender Systems Algorithms</a:t>
            </a:r>
            <a:endParaRPr sz="3000"/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1397050" y="1772096"/>
            <a:ext cx="5659200" cy="29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Heuristics (Cosine Similarity, Pearson Coefficient, TF-IDF, Word count, Bag-of-words, Pagerank) 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Text mining algorithms (k-Means, Apriori, etc.)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Machine learning</a:t>
            </a:r>
            <a:endParaRPr/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□"/>
            </a:pPr>
            <a:r>
              <a:rPr lang="en"/>
              <a:t>Supervised (Classification, SVM)</a:t>
            </a:r>
            <a:endParaRPr/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□"/>
            </a:pPr>
            <a:r>
              <a:rPr lang="en"/>
              <a:t>Semi supervised</a:t>
            </a:r>
            <a:endParaRPr/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□"/>
            </a:pPr>
            <a:r>
              <a:rPr lang="en"/>
              <a:t>Unsupervised (Clustering, NN)</a:t>
            </a:r>
            <a:endParaRPr/>
          </a:p>
          <a:p>
            <a:pPr indent="-3302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□"/>
            </a:pPr>
            <a:r>
              <a:rPr lang="en"/>
              <a:t>Reinforcement learning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idx="4294967295" type="ctrTitle"/>
          </p:nvPr>
        </p:nvSpPr>
        <p:spPr>
          <a:xfrm>
            <a:off x="925725" y="592750"/>
            <a:ext cx="5421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Thanks!</a:t>
            </a:r>
            <a:endParaRPr sz="1800"/>
          </a:p>
        </p:txBody>
      </p:sp>
      <p:sp>
        <p:nvSpPr>
          <p:cNvPr id="357" name="Shape 357"/>
          <p:cNvSpPr txBox="1"/>
          <p:nvPr>
            <p:ph idx="4294967295" type="subTitle"/>
          </p:nvPr>
        </p:nvSpPr>
        <p:spPr>
          <a:xfrm>
            <a:off x="925725" y="1792372"/>
            <a:ext cx="5421000" cy="15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</a:t>
            </a:r>
            <a:r>
              <a:rPr b="1" lang="en" sz="3600">
                <a:solidFill>
                  <a:srgbClr val="FAA99C"/>
                </a:solidFill>
              </a:rPr>
              <a:t>questions?</a:t>
            </a:r>
            <a:endParaRPr b="1" sz="3600">
              <a:solidFill>
                <a:srgbClr val="FAA99C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kasra@madadipouya.com</a:t>
            </a:r>
            <a:endParaRPr b="1" sz="3600"/>
          </a:p>
        </p:txBody>
      </p:sp>
      <p:sp>
        <p:nvSpPr>
          <p:cNvPr id="358" name="Shape 35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4294967295" type="ctrTitle"/>
          </p:nvPr>
        </p:nvSpPr>
        <p:spPr>
          <a:xfrm>
            <a:off x="925725" y="440350"/>
            <a:ext cx="5421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Table of contents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280" name="Shape 280"/>
          <p:cNvSpPr txBox="1"/>
          <p:nvPr>
            <p:ph idx="4294967295" type="subTitle"/>
          </p:nvPr>
        </p:nvSpPr>
        <p:spPr>
          <a:xfrm>
            <a:off x="925725" y="1639972"/>
            <a:ext cx="5421000" cy="15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b="1" lang="en"/>
              <a:t>Collaborative Filtering</a:t>
            </a:r>
            <a:endParaRPr b="1"/>
          </a:p>
          <a:p>
            <a:pPr indent="-3302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□"/>
            </a:pPr>
            <a:r>
              <a:rPr b="1" lang="en"/>
              <a:t>Use Cases</a:t>
            </a:r>
            <a:endParaRPr b="1"/>
          </a:p>
          <a:p>
            <a:pPr indent="-3302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□"/>
            </a:pPr>
            <a:r>
              <a:rPr b="1" lang="en"/>
              <a:t>Advantages &amp; Disadvantages</a:t>
            </a:r>
            <a:endParaRPr b="1"/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/>
              <a:t>Content-based Filtering</a:t>
            </a:r>
            <a:endParaRPr b="1"/>
          </a:p>
          <a:p>
            <a:pPr indent="-3302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□"/>
            </a:pPr>
            <a:r>
              <a:rPr b="1" lang="en"/>
              <a:t>Use Cases</a:t>
            </a:r>
            <a:endParaRPr b="1"/>
          </a:p>
          <a:p>
            <a:pPr indent="-3302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□"/>
            </a:pPr>
            <a:r>
              <a:rPr b="1" lang="en"/>
              <a:t>Advantages &amp; Disadvantages</a:t>
            </a:r>
            <a:endParaRPr b="1"/>
          </a:p>
          <a:p>
            <a:pPr indent="-3302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b="1" lang="en"/>
              <a:t>Recommender System Algorithms</a:t>
            </a:r>
            <a:endParaRPr b="1"/>
          </a:p>
        </p:txBody>
      </p:sp>
      <p:sp>
        <p:nvSpPr>
          <p:cNvPr id="281" name="Shape 28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Collaborative Filtering</a:t>
            </a:r>
            <a:endParaRPr sz="3600"/>
          </a:p>
        </p:txBody>
      </p:sp>
      <p:sp>
        <p:nvSpPr>
          <p:cNvPr id="287" name="Shape 287"/>
          <p:cNvSpPr txBox="1"/>
          <p:nvPr>
            <p:ph idx="1" type="subTitle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1842475" y="212550"/>
            <a:ext cx="4115400" cy="141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Collaborative Filtering Use cases</a:t>
            </a:r>
            <a:endParaRPr sz="3000"/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1397050" y="1772096"/>
            <a:ext cx="5659200" cy="29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When users are actively rating items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When there is no information available on items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When there is no information available on users' profiles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When system has less sparsity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When the neighbours do not change quickly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When system does not consider temporal statuses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When items are frequently purchased  or rated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1842475" y="212550"/>
            <a:ext cx="4115400" cy="141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Collaborative Filtering Advantages</a:t>
            </a:r>
            <a:endParaRPr sz="3000"/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1397050" y="1772096"/>
            <a:ext cx="5659200" cy="29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Easy to implement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Extensively applied and in use in businesses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No requirement to know about users or items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Can be applied for any types of items (Videos, Audios, etc.)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Serendipity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1842475" y="212550"/>
            <a:ext cx="4587000" cy="141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Collaborative Filtering Disadvantages</a:t>
            </a:r>
            <a:endParaRPr sz="3000"/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1397050" y="1772096"/>
            <a:ext cx="5659200" cy="29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Cold-start problem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On sparse matrix performance is quite weak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Taking into consideration temporal states of users added much complexity with little outcome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Grey sheep problem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Content-based Filtering</a:t>
            </a:r>
            <a:endParaRPr sz="3600"/>
          </a:p>
        </p:txBody>
      </p:sp>
      <p:sp>
        <p:nvSpPr>
          <p:cNvPr id="315" name="Shape 315"/>
          <p:cNvSpPr txBox="1"/>
          <p:nvPr>
            <p:ph idx="1" type="subTitle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1842475" y="212550"/>
            <a:ext cx="4115400" cy="141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Content-based Filtering Use cases</a:t>
            </a:r>
            <a:endParaRPr sz="3000"/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1397050" y="1772096"/>
            <a:ext cx="5659200" cy="29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Suitable for text-based data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Extensively in use in field of NLP, Sentiment analysis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Easy to accommodate users temporal and long term statuses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Does not have cold start problem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Does not require many users' ratings (sparse matrix is not an issue)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Poor performance when there is not enough data about users and items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1842475" y="212550"/>
            <a:ext cx="4115400" cy="141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Content-based Filtering Advantages</a:t>
            </a:r>
            <a:endParaRPr sz="3000"/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1397050" y="1772096"/>
            <a:ext cx="5659200" cy="29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Suitable to leverage when the user profilings and item descriptions available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Extensively studies in IF, IR, NLP, Sentiment analysis, hence many algorithms can be utilized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Does not require many users ratings since rating is calculated from users' profile and items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Does not suffer from cold start problem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Does not suffer from matrix sparsity</a:t>
            </a:r>
            <a:endParaRPr/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Easy to accommodate temporal and long term preferences</a:t>
            </a:r>
            <a:endParaRPr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an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